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8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726" r:id="rId2"/>
    <p:sldMasterId id="2147483744" r:id="rId3"/>
    <p:sldMasterId id="2147483756" r:id="rId4"/>
    <p:sldMasterId id="2147483810" r:id="rId5"/>
    <p:sldMasterId id="2147483828" r:id="rId6"/>
    <p:sldMasterId id="2147483846" r:id="rId7"/>
    <p:sldMasterId id="2147483864" r:id="rId8"/>
    <p:sldMasterId id="2147483882" r:id="rId9"/>
  </p:sldMasterIdLst>
  <p:sldIdLst>
    <p:sldId id="349" r:id="rId10"/>
    <p:sldId id="258" r:id="rId11"/>
    <p:sldId id="402" r:id="rId12"/>
    <p:sldId id="259" r:id="rId13"/>
    <p:sldId id="403" r:id="rId14"/>
    <p:sldId id="350" r:id="rId15"/>
    <p:sldId id="400" r:id="rId16"/>
    <p:sldId id="399" r:id="rId17"/>
    <p:sldId id="398" r:id="rId18"/>
    <p:sldId id="346" r:id="rId19"/>
    <p:sldId id="347" r:id="rId20"/>
    <p:sldId id="392" r:id="rId21"/>
    <p:sldId id="351" r:id="rId22"/>
    <p:sldId id="266" r:id="rId23"/>
    <p:sldId id="348" r:id="rId24"/>
    <p:sldId id="294" r:id="rId25"/>
    <p:sldId id="296" r:id="rId26"/>
    <p:sldId id="297" r:id="rId27"/>
    <p:sldId id="283" r:id="rId28"/>
    <p:sldId id="374" r:id="rId29"/>
    <p:sldId id="383" r:id="rId30"/>
    <p:sldId id="375" r:id="rId31"/>
    <p:sldId id="373" r:id="rId32"/>
    <p:sldId id="376" r:id="rId33"/>
    <p:sldId id="401" r:id="rId34"/>
    <p:sldId id="256" r:id="rId35"/>
    <p:sldId id="285" r:id="rId3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5" autoAdjust="0"/>
    <p:restoredTop sz="94660"/>
  </p:normalViewPr>
  <p:slideViewPr>
    <p:cSldViewPr snapToGrid="0">
      <p:cViewPr varScale="1">
        <p:scale>
          <a:sx n="48" d="100"/>
          <a:sy n="48" d="100"/>
        </p:scale>
        <p:origin x="72" y="6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713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9550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296861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6468885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3507229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2760435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602782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525116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0703462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398697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1811671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443114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6409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0725131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0430079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0537388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349563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192267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3506509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250608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323736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8020190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45862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8812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823621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464366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5155698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1991053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9536435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855413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723021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3995000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9084097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05355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58640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7313049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4244983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2439577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2608129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5384081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667212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4346027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261149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2262107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390366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71821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0167909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9274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6591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290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898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469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4914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116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302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8658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8585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4103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4863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2301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795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793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0642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398446-7CF5-464D-B950-086918BE1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BCDF74B-57D3-4DDC-9E02-D8D4FFA89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A5D9F2-75EA-4E85-A2D1-0368DB031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0F47-A434-433E-9160-41328D30760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44D772-5FFF-4149-9F21-ED2BD97E6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1E4AFC-2522-4D97-B805-12DBA73FC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00D1-CDE6-4DA7-B1BD-66189B3D40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08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020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C7099E-1F23-47C4-902E-F09C00838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0D9588-4F07-4B8B-B8FE-CF98931EE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F4CD7A-FFFD-4096-A375-3BD347F79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0F47-A434-433E-9160-41328D30760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B9809E-A70C-4C71-A69D-CFC964FC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56A9A7-C5CE-4495-92E6-0C825D191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00D1-CDE6-4DA7-B1BD-66189B3D40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733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CB1870-10A4-43D9-BFF8-DD1F2B70C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7044D8-EE49-434D-9D46-6768C4512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2916D8-1E02-4FCE-A974-1BEAE6014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0F47-A434-433E-9160-41328D30760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ABA2D5-9F7A-4608-B879-256903CA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A90684-7070-4693-A921-E770AB20A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00D1-CDE6-4DA7-B1BD-66189B3D40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7223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18C761-EFA3-4886-A415-D6F41F529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C24B81-9E11-49BF-9256-7BB468C16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36F8F93-3A1B-49F3-AFCB-4B0DA420F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DDE91A2-4091-48A9-8E8F-503A0B13E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0F47-A434-433E-9160-41328D30760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FB61565-C2EB-4638-B51F-DA6D145C6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D4B53FC-AFF3-4FA7-8D7A-8AF82F8E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00D1-CDE6-4DA7-B1BD-66189B3D40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85560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DFC6AF-267E-4130-B924-2442C4936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9F81A12-8002-4977-93CE-A5AEC7458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EE8B43C-790E-47B4-A5A1-7AC1951CF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19B29E7-1233-4CDB-BC46-B246EF7AFF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55F0098-1638-41EE-9D8B-48FD1E3AEF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78DF2F8-91AD-42BA-8780-521D735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0F47-A434-433E-9160-41328D30760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01A61E5-4132-4707-835D-9C4DEAFA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D51A6FB-BE50-44A4-8CD6-14228D1D0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00D1-CDE6-4DA7-B1BD-66189B3D40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2444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F33B6F-609D-4EC9-B223-314AEB38F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F6594E2-E92D-4A87-833A-75ADDD7E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0F47-A434-433E-9160-41328D30760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7F55AAE-B5D3-4531-97B0-FC9DA3EEF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BDBD5E1-AFA2-4EF6-B9A1-DD54F5F37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00D1-CDE6-4DA7-B1BD-66189B3D40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66460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2328400-E8BC-4F62-838F-344E698F7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0F47-A434-433E-9160-41328D30760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A3A1EA3-0844-4B53-82B2-062712CFB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E7218EA-6C01-40E9-978C-74881FACE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00D1-CDE6-4DA7-B1BD-66189B3D40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8243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6ECC8F-D928-45C3-AA0F-663ABB7EA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372043-3594-45E3-BEB9-2F9EF7AC3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CE8AE68-A094-45FD-BE65-3A14FEEEA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3B3D4C-3C4B-4B43-822D-1C1F5C49B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0F47-A434-433E-9160-41328D30760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E060581-4A42-4F93-A60C-B9238CB65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8D28C6E-6DDE-4DF8-8764-4F5E85749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00D1-CDE6-4DA7-B1BD-66189B3D40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7682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071BA7-71F2-458E-AF83-CD70A7DF9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5989907-7B49-4EE5-B3C1-0344A3E7EC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6DC8FF8-D833-4339-B05A-CF11C3F9F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E8072E5-71A5-4E60-8055-3F6652683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0F47-A434-433E-9160-41328D30760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42094D-2759-48EF-81BC-A7647E6C9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0F94BC7-B5EC-4C17-BA4B-596ED1C1B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00D1-CDE6-4DA7-B1BD-66189B3D40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1413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318AFB-40C1-46CE-BFD5-46497D54D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FCC1E-0F82-4A32-9355-C55A909E7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CAFB86-E65E-44FF-B71D-32316A204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0F47-A434-433E-9160-41328D30760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FD7E05-76EC-4477-99AC-8EFDA50E7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E487A1-A4F9-4EF0-9D8C-DC36DEC21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00D1-CDE6-4DA7-B1BD-66189B3D40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46902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E59EADF-7BC9-48EC-A85D-11FAC51A0D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7340F37-D0B3-4B84-BA46-280A22C08A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022BB1-F04D-45F7-AC77-2A48CEDF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30F47-A434-433E-9160-41328D30760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8226AF-B0AF-4F32-8F2F-741595BB1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402EA4-CBB2-460E-8487-733E4656E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00D1-CDE6-4DA7-B1BD-66189B3D40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120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48991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D269-2594-45B5-A8B4-58F789245D4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C8D41E71-694A-4C0B-A784-C8F5080C09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44142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D269-2594-45B5-A8B4-58F789245D4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1E71-694A-4C0B-A784-C8F5080C09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5450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D269-2594-45B5-A8B4-58F789245D4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C8D41E71-694A-4C0B-A784-C8F5080C09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51213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D269-2594-45B5-A8B4-58F789245D4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1E71-694A-4C0B-A784-C8F5080C09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8433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D269-2594-45B5-A8B4-58F789245D4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1E71-694A-4C0B-A784-C8F5080C09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8385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D269-2594-45B5-A8B4-58F789245D4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1E71-694A-4C0B-A784-C8F5080C09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9599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D269-2594-45B5-A8B4-58F789245D4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1E71-694A-4C0B-A784-C8F5080C09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50140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D269-2594-45B5-A8B4-58F789245D4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1E71-694A-4C0B-A784-C8F5080C09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8595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D269-2594-45B5-A8B4-58F789245D4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1E71-694A-4C0B-A784-C8F5080C09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16475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D269-2594-45B5-A8B4-58F789245D4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C8D41E71-694A-4C0B-A784-C8F5080C09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2718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29378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D269-2594-45B5-A8B4-58F789245D4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C8D41E71-694A-4C0B-A784-C8F5080C09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52871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D269-2594-45B5-A8B4-58F789245D4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8D41E71-694A-4C0B-A784-C8F5080C098C}" type="slidenum">
              <a:rPr lang="it-IT" smtClean="0"/>
              <a:t>‹N›</a:t>
            </a:fld>
            <a:endParaRPr lang="it-IT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84662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D269-2594-45B5-A8B4-58F789245D4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8D41E71-694A-4C0B-A784-C8F5080C09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29789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D269-2594-45B5-A8B4-58F789245D4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1E71-694A-4C0B-A784-C8F5080C09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43410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D269-2594-45B5-A8B4-58F789245D4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1E71-694A-4C0B-A784-C8F5080C09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38865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D269-2594-45B5-A8B4-58F789245D4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1E71-694A-4C0B-A784-C8F5080C09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80739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37F3D269-2594-45B5-A8B4-58F789245D4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C8D41E71-694A-4C0B-A784-C8F5080C09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7775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7978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24387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7683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280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92845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79742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79266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26651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15189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5878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27823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28030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21176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1096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51676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61085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43312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63438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27771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42810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2340997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750529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8035311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559822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513915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32243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56609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553485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2631920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4663112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2510638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8762616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28873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7441119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4642692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423525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30747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6360049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806402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5778935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7353845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7593920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6861945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2124082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446475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822742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35EB-80E4-41BC-B238-2D2E79F561B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5512-A056-4E22-8585-3F5113FC7A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064722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34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766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66683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E8F9203-BE96-466F-945C-C5C615E26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11049FC-F38C-4D84-9D95-E86AAB456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5CFAB7-23D7-4E57-B17E-2C0AA5BDCA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30F47-A434-433E-9160-41328D307604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96AFCA-0455-498A-A9BE-6C6801661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302FA1-8A89-4D54-9913-379E497BC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700D1-CDE6-4DA7-B1BD-66189B3D40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27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3D269-2594-45B5-A8B4-58F789245D47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41E71-694A-4C0B-A784-C8F5080C09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64078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12341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5E119-2995-4D57-B8AF-9BA41CD5B64D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BCB25-C5DB-45CA-BDAD-D59607ECB6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46910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5E119-2995-4D57-B8AF-9BA41CD5B64D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BCB25-C5DB-45CA-BDAD-D59607ECB6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3230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03318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B2A08-0166-4488-9E37-3192BD0D27E8}" type="datetimeFigureOut">
              <a:rPr lang="it-IT" smtClean="0"/>
              <a:t>27/02/2023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FB368-9433-484F-ABB0-EBD96AAB34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30781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53.jpeg"/><Relationship Id="rId4" Type="http://schemas.openxmlformats.org/officeDocument/2006/relationships/image" Target="../media/image52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hyperlink" Target="https://it.wikipedia.org/wiki/Austerit%C3%A0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.org/sustainabledevelopment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6.xml"/><Relationship Id="rId4" Type="http://schemas.openxmlformats.org/officeDocument/2006/relationships/hyperlink" Target="https://www.feem.it/it/pubblicazioni/briefs/covid-19-sdgs-la-pandemia-impatta-i-target-dei-17-obiettivi-di-sviluppo-sostenibile-una-riflessione-qualitativa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ducazione allo sviluppo sostenibile: cominciamo dalla scuola! Appuntamento  a Didacta il 18 e il 19 ottobre – Indire">
            <a:extLst>
              <a:ext uri="{FF2B5EF4-FFF2-40B4-BE49-F238E27FC236}">
                <a16:creationId xmlns:a16="http://schemas.microsoft.com/office/drawing/2014/main" id="{F36F5C97-5289-205D-C994-7B736789B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720" y="2562829"/>
            <a:ext cx="7195280" cy="433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EC1DFD0-D200-6F77-01EC-8BEFE22E5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76031" cy="39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FAA5A5B-9B23-BD26-0221-902A57FF6183}"/>
              </a:ext>
            </a:extLst>
          </p:cNvPr>
          <p:cNvSpPr txBox="1"/>
          <p:nvPr/>
        </p:nvSpPr>
        <p:spPr>
          <a:xfrm>
            <a:off x="6977269" y="413696"/>
            <a:ext cx="45123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«Educazione allo                  sviluppo sostenibile:                                    tra utopia  e realtà»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6118DE8-F80E-5AC0-6304-0DD573EDAB83}"/>
              </a:ext>
            </a:extLst>
          </p:cNvPr>
          <p:cNvSpPr txBox="1"/>
          <p:nvPr/>
        </p:nvSpPr>
        <p:spPr>
          <a:xfrm>
            <a:off x="-38790" y="4295172"/>
            <a:ext cx="50355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+mn-cs"/>
              </a:rPr>
              <a:t>Ci siamo occupati molto della   “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+mn-cs"/>
              </a:rPr>
              <a:t>natura del valore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+mn-cs"/>
              </a:rPr>
              <a:t>”                 ma non del                           “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+mn-cs"/>
              </a:rPr>
              <a:t>valore della natura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Calibri" panose="020F0502020204030204" pitchFamily="34" charset="0"/>
                <a:cs typeface="+mn-cs"/>
              </a:rPr>
              <a:t>”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89A6FD9-A664-CDFA-FF56-0DEB76B178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580" y="4635"/>
            <a:ext cx="2230901" cy="11201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B2DB04C-A6F4-C8E6-D97C-A865FF055D63}"/>
              </a:ext>
            </a:extLst>
          </p:cNvPr>
          <p:cNvSpPr txBox="1"/>
          <p:nvPr/>
        </p:nvSpPr>
        <p:spPr>
          <a:xfrm>
            <a:off x="7528896" y="6420129"/>
            <a:ext cx="612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cura di D. Iannascoli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A5EDB56-A663-7E42-C926-CA4383CC9BD2}"/>
              </a:ext>
            </a:extLst>
          </p:cNvPr>
          <p:cNvSpPr txBox="1"/>
          <p:nvPr/>
        </p:nvSpPr>
        <p:spPr>
          <a:xfrm>
            <a:off x="4642629" y="2477010"/>
            <a:ext cx="76272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008000"/>
                </a:highligh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27/02/2023 – CORSO FORMAZIONE CARITAS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8000"/>
                </a:highligh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lang="it-IT" sz="3200" b="1" dirty="0">
                <a:solidFill>
                  <a:srgbClr val="FFFF00"/>
                </a:solidFill>
                <a:highlight>
                  <a:srgbClr val="008000"/>
                </a:highlight>
                <a:latin typeface="Algerian" panose="04020705040A02060702" pitchFamily="82" charset="0"/>
              </a:rPr>
              <a:t>P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0080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arrocchia Buon Pastore </a:t>
            </a:r>
          </a:p>
        </p:txBody>
      </p:sp>
    </p:spTree>
    <p:extLst>
      <p:ext uri="{BB962C8B-B14F-4D97-AF65-F5344CB8AC3E}">
        <p14:creationId xmlns:p14="http://schemas.microsoft.com/office/powerpoint/2010/main" val="2796360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ca Cola Avviso Distruggere cacciatori e raccoglitori paleolitico etnico  materno fessura">
            <a:extLst>
              <a:ext uri="{FF2B5EF4-FFF2-40B4-BE49-F238E27FC236}">
                <a16:creationId xmlns:a16="http://schemas.microsoft.com/office/drawing/2014/main" id="{7E3FEC59-34DE-6470-E3C3-BECD7A585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083" y="3205797"/>
            <a:ext cx="8763248" cy="3523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52BA9A-C603-F53C-85FF-EE9A492B1363}"/>
              </a:ext>
            </a:extLst>
          </p:cNvPr>
          <p:cNvSpPr txBox="1"/>
          <p:nvPr/>
        </p:nvSpPr>
        <p:spPr>
          <a:xfrm>
            <a:off x="8224592" y="31923"/>
            <a:ext cx="3828690" cy="3046988"/>
          </a:xfrm>
          <a:prstGeom prst="rect">
            <a:avLst/>
          </a:prstGeom>
          <a:solidFill>
            <a:srgbClr val="FFFF66"/>
          </a:solidFill>
          <a:ln w="38100">
            <a:solidFill>
              <a:srgbClr val="FF0000"/>
            </a:solidFill>
            <a:prstDash val="lgDashDot"/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esplosione della Natura in tutta la sua magnificenza: </a:t>
            </a:r>
          </a:p>
          <a:p>
            <a:pPr algn="just"/>
            <a:r>
              <a:rPr lang="it-IT" sz="2400" b="1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clima mite, stabilizzazione calotte glaciali, moltitudine di foreste, abbondanza di specie viventi, stagioni che si succedevano in modo prevedibile.</a:t>
            </a:r>
            <a:endParaRPr lang="it-IT" sz="2400" b="1" dirty="0">
              <a:ln>
                <a:solidFill>
                  <a:srgbClr val="0000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" name="Picture 4" descr="Foresta tropicale | TERRARIA">
            <a:extLst>
              <a:ext uri="{FF2B5EF4-FFF2-40B4-BE49-F238E27FC236}">
                <a16:creationId xmlns:a16="http://schemas.microsoft.com/office/drawing/2014/main" id="{F4E1FFE1-0367-D939-D1E9-F75BBF672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49" y="3179563"/>
            <a:ext cx="3881662" cy="3421875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l ghiaccio dell'Artico ha raggiunto l'estensione minima del 2018 | Le  immagini - HDblog.it">
            <a:extLst>
              <a:ext uri="{FF2B5EF4-FFF2-40B4-BE49-F238E27FC236}">
                <a16:creationId xmlns:a16="http://schemas.microsoft.com/office/drawing/2014/main" id="{47C259E3-F1C3-AD0C-F547-F86B37256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168" y="-1"/>
            <a:ext cx="3136062" cy="307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1B5E263-5F7A-2C80-F491-8D373C3E2908}"/>
              </a:ext>
            </a:extLst>
          </p:cNvPr>
          <p:cNvSpPr txBox="1"/>
          <p:nvPr/>
        </p:nvSpPr>
        <p:spPr>
          <a:xfrm>
            <a:off x="1148262" y="-17773"/>
            <a:ext cx="25952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  <a:highlight>
                  <a:srgbClr val="FFFF00"/>
                </a:highlight>
                <a:latin typeface="Algerian" panose="04020705040A02060702" pitchFamily="82" charset="0"/>
                <a:ea typeface="Times New Roman" panose="02020603050405020304" pitchFamily="18" charset="0"/>
              </a:rPr>
              <a:t>Il Contesto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C66139C-4FAF-8B3D-CFA0-6B4D5D3E4C5E}"/>
              </a:ext>
            </a:extLst>
          </p:cNvPr>
          <p:cNvSpPr txBox="1"/>
          <p:nvPr/>
        </p:nvSpPr>
        <p:spPr>
          <a:xfrm>
            <a:off x="3723" y="5648534"/>
            <a:ext cx="38286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highlight>
                  <a:srgbClr val="3366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Ideale per l’evoluzione de</a:t>
            </a:r>
            <a:r>
              <a:rPr lang="it-IT" sz="2400" b="1" dirty="0">
                <a:solidFill>
                  <a:srgbClr val="FFFF00"/>
                </a:solidFill>
                <a:effectLst/>
                <a:highlight>
                  <a:srgbClr val="3366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ll' Homo Sapiens, in perfetta armonia con la Natura.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159D6AE-8E60-7D48-4F55-69CD15F9C48C}"/>
              </a:ext>
            </a:extLst>
          </p:cNvPr>
          <p:cNvSpPr txBox="1"/>
          <p:nvPr/>
        </p:nvSpPr>
        <p:spPr>
          <a:xfrm>
            <a:off x="-161544" y="2554129"/>
            <a:ext cx="58494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chemeClr val="bg1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L’OLOCENE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il nostro Giardino dell’Eden</a:t>
            </a:r>
            <a:endParaRPr lang="it-IT" sz="2400" dirty="0">
              <a:solidFill>
                <a:srgbClr val="C00000"/>
              </a:solidFill>
              <a:highlight>
                <a:srgbClr val="00FF00"/>
              </a:highlight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563A20B-474D-FA0D-5C31-E23E4C55D9CF}"/>
              </a:ext>
            </a:extLst>
          </p:cNvPr>
          <p:cNvSpPr txBox="1"/>
          <p:nvPr/>
        </p:nvSpPr>
        <p:spPr>
          <a:xfrm>
            <a:off x="0" y="652219"/>
            <a:ext cx="4891806" cy="1695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Negli ultimi 10.000 a. era Geologica di particolare favore, conclusa l’ultima glaciazione</a:t>
            </a:r>
            <a:r>
              <a:rPr lang="it-IT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79671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uove ricerche sulla composizione della Terra. Scoperte alte montagne a 600  chilometri di profondità. - Leggi Euroroma.net">
            <a:extLst>
              <a:ext uri="{FF2B5EF4-FFF2-40B4-BE49-F238E27FC236}">
                <a16:creationId xmlns:a16="http://schemas.microsoft.com/office/drawing/2014/main" id="{7405DD28-276E-6822-F72A-068481612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aborazione alternativa 2">
            <a:extLst>
              <a:ext uri="{FF2B5EF4-FFF2-40B4-BE49-F238E27FC236}">
                <a16:creationId xmlns:a16="http://schemas.microsoft.com/office/drawing/2014/main" id="{34B9BDDF-03FD-6C18-4DAB-C7CA73872B74}"/>
              </a:ext>
            </a:extLst>
          </p:cNvPr>
          <p:cNvSpPr/>
          <p:nvPr/>
        </p:nvSpPr>
        <p:spPr>
          <a:xfrm>
            <a:off x="7460201" y="0"/>
            <a:ext cx="4703082" cy="4344047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gerian" panose="04020705040A02060702" pitchFamily="82" charset="0"/>
                <a:ea typeface="Times New Roman" panose="02020603050405020304" pitchFamily="18" charset="0"/>
              </a:rPr>
              <a:t>LA BIOSFERA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 spazio vitale entro cui si svolge la vita fin dai suoi primordi è di 20 km.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Il raggio terrestre è di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6.300 Km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15196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uman Right Centre - Università di Padova | Noticeboard :: Mostra  multisensoriale &quot;Il senso della biodiversità&quot;. Viaggio nella Foresta  Amazzonica">
            <a:extLst>
              <a:ext uri="{FF2B5EF4-FFF2-40B4-BE49-F238E27FC236}">
                <a16:creationId xmlns:a16="http://schemas.microsoft.com/office/drawing/2014/main" id="{F3B18C1E-2821-26FF-6D6E-4881AF51D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793" y="902016"/>
            <a:ext cx="6003666" cy="432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F64B04-F0A3-421A-D443-E254C3E6A822}"/>
              </a:ext>
            </a:extLst>
          </p:cNvPr>
          <p:cNvSpPr txBox="1"/>
          <p:nvPr/>
        </p:nvSpPr>
        <p:spPr>
          <a:xfrm>
            <a:off x="0" y="-110056"/>
            <a:ext cx="6180882" cy="1012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Organizzata in Ecosistemi o Unità Ecologiche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Complesse, autosufficienti in equilibrio dinamico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5930664-6F43-2B2C-E3B8-F4EEF00301B3}"/>
              </a:ext>
            </a:extLst>
          </p:cNvPr>
          <p:cNvSpPr txBox="1"/>
          <p:nvPr/>
        </p:nvSpPr>
        <p:spPr>
          <a:xfrm>
            <a:off x="6441077" y="-19518"/>
            <a:ext cx="5750923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realizzando la “BIODIVERSITÀ” (varietà e diversità di miliardi e miliardi di forme di vita).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9DDA6F4-F656-6E0F-9C17-1B8DB3B2F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" y="902016"/>
            <a:ext cx="6180881" cy="426271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BB36C39-CCAC-1767-B968-D1C1E7CD7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571" y="5164735"/>
            <a:ext cx="2801114" cy="17200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750D01A-E5FF-B2B6-811C-F930A4B2D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8270" y="5111793"/>
            <a:ext cx="3067521" cy="17924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C8452EA-D31B-BB87-6AD6-345FEA216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4672" y="5092337"/>
            <a:ext cx="2888655" cy="18430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0A0D126-51DC-5CB4-21AD-F1754633E6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5092337"/>
            <a:ext cx="2983451" cy="1843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562900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9CCB7B5-8897-98C2-FE00-09E08772E2A4}"/>
              </a:ext>
            </a:extLst>
          </p:cNvPr>
          <p:cNvSpPr txBox="1"/>
          <p:nvPr/>
        </p:nvSpPr>
        <p:spPr>
          <a:xfrm>
            <a:off x="4996592" y="1372811"/>
            <a:ext cx="2921519" cy="310854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28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Nella Biosfera, costante trasferimento di energia da un organismo all’altro, </a:t>
            </a:r>
            <a:r>
              <a:rPr lang="it-IT" sz="2800" b="1" dirty="0">
                <a:solidFill>
                  <a:schemeClr val="bg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dal</a:t>
            </a:r>
            <a:r>
              <a:rPr lang="it-IT" sz="28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</a:rPr>
              <a:t>l’energia solare  assorbita dalle piante</a:t>
            </a:r>
            <a:endParaRPr lang="it-IT" sz="2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Immagine 3" descr="Livello trofico web di Cibo catena Alimentare piramide Ecologica Ecologia -  foreste clipart scaricare png - Disegno png trasparente Angolo png  scaricare.">
            <a:extLst>
              <a:ext uri="{FF2B5EF4-FFF2-40B4-BE49-F238E27FC236}">
                <a16:creationId xmlns:a16="http://schemas.microsoft.com/office/drawing/2014/main" id="{88E6DB8A-C88B-5B8B-5FD9-45192C8697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69"/>
            <a:ext cx="4936043" cy="448937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7290D4F-314B-2A30-E096-6D6C6D331A46}"/>
              </a:ext>
            </a:extLst>
          </p:cNvPr>
          <p:cNvSpPr txBox="1"/>
          <p:nvPr/>
        </p:nvSpPr>
        <p:spPr>
          <a:xfrm>
            <a:off x="0" y="5288340"/>
            <a:ext cx="6971782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Dalla fotosintesi clorofilliana delle piante </a:t>
            </a:r>
            <a:r>
              <a:rPr lang="it-IT" sz="2400" b="1" dirty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</a:rPr>
              <a:t>(Produttori primari o autotrofi)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 consumatori primari e secondari fino ai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DECOMPOSITORI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(batteri e funghi, organismi saprofagi) che chiudono il ciclo.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490CFAD-21A8-8C6E-F46D-A56BA1F933B3}"/>
              </a:ext>
            </a:extLst>
          </p:cNvPr>
          <p:cNvSpPr/>
          <p:nvPr/>
        </p:nvSpPr>
        <p:spPr>
          <a:xfrm>
            <a:off x="4899619" y="23460"/>
            <a:ext cx="69717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gerian" panose="04020705040A02060702" pitchFamily="82" charset="0"/>
              </a:rPr>
              <a:t>IN UN ECOSISTEMA NON ESISTONO RIFIUTI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A878C78-3ECD-1C0C-4EC1-F985808EAA3B}"/>
              </a:ext>
            </a:extLst>
          </p:cNvPr>
          <p:cNvSpPr/>
          <p:nvPr/>
        </p:nvSpPr>
        <p:spPr>
          <a:xfrm>
            <a:off x="388513" y="4450890"/>
            <a:ext cx="41046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it-IT" sz="2400" b="1" i="1" u="none" strike="noStrike" kern="1200" cap="none" spc="0" normalizeH="0" baseline="0" noProof="0" dirty="0">
                <a:ln w="12700">
                  <a:solidFill>
                    <a:schemeClr val="accent5"/>
                  </a:solidFill>
                  <a:prstDash val="solid"/>
                </a:ln>
                <a:effectLst/>
                <a:highlight>
                  <a:srgbClr val="006600"/>
                </a:highlight>
                <a:uLnTx/>
                <a:uFillTx/>
                <a:latin typeface="Algerian" panose="04020705040A02060702" pitchFamily="82" charset="0"/>
                <a:ea typeface="Calibri" panose="020F0502020204030204" pitchFamily="34" charset="0"/>
                <a:cs typeface="Arial" panose="020B0604020202020204" pitchFamily="34" charset="0"/>
              </a:rPr>
              <a:t>La Catena della Vita  o catena alimentare </a:t>
            </a:r>
            <a:endParaRPr lang="it-IT" sz="2400" b="1" cap="none" spc="0" dirty="0">
              <a:ln w="12700">
                <a:solidFill>
                  <a:schemeClr val="accent5"/>
                </a:solidFill>
                <a:prstDash val="solid"/>
              </a:ln>
              <a:effectLst/>
              <a:highlight>
                <a:srgbClr val="006600"/>
              </a:highlight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C059F28-82FA-3BCB-9D75-1C5BB897B9E6}"/>
              </a:ext>
            </a:extLst>
          </p:cNvPr>
          <p:cNvSpPr txBox="1"/>
          <p:nvPr/>
        </p:nvSpPr>
        <p:spPr>
          <a:xfrm>
            <a:off x="7978660" y="2333685"/>
            <a:ext cx="4213340" cy="4524315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Cibo, Energia farmaci;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supporto alla vita                                (ciclo nutrienti =&gt; C/N/P/S); </a:t>
            </a:r>
          </a:p>
          <a:p>
            <a:pPr marL="342900" marR="0" lvl="0" indent="-34290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regolazione (clima e maree, impollinazione); </a:t>
            </a:r>
          </a:p>
          <a:p>
            <a:pPr marL="285750" marR="0" lvl="0" indent="-28575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resistenza ai disastri naturali;</a:t>
            </a:r>
          </a:p>
          <a:p>
            <a:pPr marL="285750" marR="0" lvl="0" indent="-28575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Sviluppo  economie locali.</a:t>
            </a: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D4BFE79-380F-CE42-88F6-779936CE7F99}"/>
              </a:ext>
            </a:extLst>
          </p:cNvPr>
          <p:cNvSpPr txBox="1"/>
          <p:nvPr/>
        </p:nvSpPr>
        <p:spPr>
          <a:xfrm>
            <a:off x="8660840" y="809843"/>
            <a:ext cx="32105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 definiscono                                  «Servizi Ecosistemici»: </a:t>
            </a:r>
          </a:p>
        </p:txBody>
      </p:sp>
    </p:spTree>
    <p:extLst>
      <p:ext uri="{BB962C8B-B14F-4D97-AF65-F5344CB8AC3E}">
        <p14:creationId xmlns:p14="http://schemas.microsoft.com/office/powerpoint/2010/main" val="398349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027956CE-ABA0-6F03-68E1-A2EA1AFB5927}"/>
              </a:ext>
            </a:extLst>
          </p:cNvPr>
          <p:cNvSpPr txBox="1"/>
          <p:nvPr/>
        </p:nvSpPr>
        <p:spPr>
          <a:xfrm>
            <a:off x="1167484" y="2676290"/>
            <a:ext cx="107666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Crescita demografica impetuosa, perseguimento esasperato di un </a:t>
            </a:r>
          </a:p>
          <a:p>
            <a:pPr algn="just"/>
            <a:r>
              <a:rPr lang="it-IT" sz="2400" b="1" spc="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modello consumistico</a:t>
            </a:r>
            <a:r>
              <a:rPr lang="it-IT" sz="2400" b="1" spc="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=&gt; </a:t>
            </a:r>
          </a:p>
          <a:p>
            <a:pPr algn="just"/>
            <a:r>
              <a:rPr lang="it-IT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it-IT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fruttamento risorse naturali ben oltre le capacità di rigenerazione delle stesse.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F343E3D-BEAC-9AEF-9AB3-4AF0416493FA}"/>
              </a:ext>
            </a:extLst>
          </p:cNvPr>
          <p:cNvSpPr txBox="1"/>
          <p:nvPr/>
        </p:nvSpPr>
        <p:spPr>
          <a:xfrm>
            <a:off x="4104345" y="1374059"/>
            <a:ext cx="4586826" cy="9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it-IT" sz="24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ottura di un equilibrio</a:t>
            </a:r>
            <a:r>
              <a:rPr lang="it-IT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</a:p>
          <a:p>
            <a:pPr algn="ctr">
              <a:spcAft>
                <a:spcPts val="800"/>
              </a:spcAft>
            </a:pPr>
            <a:r>
              <a:rPr lang="it-IT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effectLst/>
                <a:highlight>
                  <a:srgbClr val="80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Ecosistemi prossimi al collasso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DF7B0E4-7709-E3CB-CC42-9237940E7C37}"/>
              </a:ext>
            </a:extLst>
          </p:cNvPr>
          <p:cNvSpPr txBox="1"/>
          <p:nvPr/>
        </p:nvSpPr>
        <p:spPr>
          <a:xfrm>
            <a:off x="3860051" y="5117546"/>
            <a:ext cx="6964831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 la prima volta, dopo  migliaia di anni l’impatto sull’ambiente, non più legato a perturbazioni naturali, bensì alle azioni dell’uomo.</a:t>
            </a:r>
            <a:endParaRPr kumimoji="0" lang="it-IT" sz="2400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3AABDD6-D1D1-9792-ABD5-3CE6C2B0B36B}"/>
              </a:ext>
            </a:extLst>
          </p:cNvPr>
          <p:cNvSpPr txBox="1"/>
          <p:nvPr/>
        </p:nvSpPr>
        <p:spPr>
          <a:xfrm>
            <a:off x="3697941" y="45068"/>
            <a:ext cx="4993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C00000"/>
                </a:solidFill>
                <a:highlight>
                  <a:srgbClr val="FFFF00"/>
                </a:highlight>
                <a:latin typeface="Algerian" panose="04020705040A02060702" pitchFamily="82" charset="0"/>
              </a:rPr>
              <a:t>tre rivoluzioni industriali</a:t>
            </a:r>
          </a:p>
          <a:p>
            <a:pPr algn="ctr"/>
            <a:r>
              <a:rPr lang="it-IT" sz="2400" dirty="0">
                <a:solidFill>
                  <a:srgbClr val="C00000"/>
                </a:solidFill>
                <a:highlight>
                  <a:srgbClr val="FFFF00"/>
                </a:highlight>
                <a:latin typeface="Algerian" panose="04020705040A02060702" pitchFamily="82" charset="0"/>
              </a:rPr>
              <a:t>Verso L’ ANTROPOCENE:</a:t>
            </a:r>
          </a:p>
        </p:txBody>
      </p:sp>
      <p:pic>
        <p:nvPicPr>
          <p:cNvPr id="1026" name="Picture 2" descr="Jean Baudrillard: per una sociologia del consumismo - Sociologicamente">
            <a:extLst>
              <a:ext uri="{FF2B5EF4-FFF2-40B4-BE49-F238E27FC236}">
                <a16:creationId xmlns:a16="http://schemas.microsoft.com/office/drawing/2014/main" id="{1C42814D-E68E-959A-8CE9-40BB5398F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39938"/>
            <a:ext cx="3830100" cy="291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onSwatch mania: da Roma a Milano e Firenze, tutti in coda davanti ai  negozi per l'ultimo modello">
            <a:extLst>
              <a:ext uri="{FF2B5EF4-FFF2-40B4-BE49-F238E27FC236}">
                <a16:creationId xmlns:a16="http://schemas.microsoft.com/office/drawing/2014/main" id="{2BD23C79-E179-C775-485C-08296F932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172" y="-420"/>
            <a:ext cx="3500828" cy="242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l pianeta Terra visto dallo spazio - Meteoriti al museo">
            <a:extLst>
              <a:ext uri="{FF2B5EF4-FFF2-40B4-BE49-F238E27FC236}">
                <a16:creationId xmlns:a16="http://schemas.microsoft.com/office/drawing/2014/main" id="{665CBB2C-F401-EFDB-5173-BFB3841A2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14"/>
            <a:ext cx="3697941" cy="251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6698EC3-EBA8-E731-3BDB-B0C98749F6CE}"/>
              </a:ext>
            </a:extLst>
          </p:cNvPr>
          <p:cNvSpPr txBox="1"/>
          <p:nvPr/>
        </p:nvSpPr>
        <p:spPr>
          <a:xfrm>
            <a:off x="3860052" y="3851314"/>
            <a:ext cx="8331948" cy="1142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+mn-cs"/>
              </a:rPr>
              <a:t>ILLUSIONE: crescita economica infinita e risorse illimitate.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45851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mbiente, scavando in profondità. Con l'aiuto del calzolaio Indaco - VOLERE  LA LUNA">
            <a:extLst>
              <a:ext uri="{FF2B5EF4-FFF2-40B4-BE49-F238E27FC236}">
                <a16:creationId xmlns:a16="http://schemas.microsoft.com/office/drawing/2014/main" id="{E7846AEB-15CE-F113-EA8C-61E67E77C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640" y="3491399"/>
            <a:ext cx="5810242" cy="336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705346-F9E8-CA0C-9D16-A86C70E4ACDF}"/>
              </a:ext>
            </a:extLst>
          </p:cNvPr>
          <p:cNvSpPr txBox="1"/>
          <p:nvPr/>
        </p:nvSpPr>
        <p:spPr>
          <a:xfrm>
            <a:off x="1" y="3616977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b="1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it-IT" sz="2000" b="1" i="0" u="none" strike="noStrike" kern="1200" cap="none" spc="-2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1900 la massa antropica, il 3% della biomassa, in 120 anni ha superato il 100%.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Nel 2020 il peso dei manufatti umani ha superato il peso complessivo di tutti gli esseri viventi del pianeta.</a:t>
            </a:r>
            <a:endParaRPr lang="it-IT" sz="2000" b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2A9110A-F6CD-B410-910C-5F357288E988}"/>
              </a:ext>
            </a:extLst>
          </p:cNvPr>
          <p:cNvSpPr txBox="1"/>
          <p:nvPr/>
        </p:nvSpPr>
        <p:spPr>
          <a:xfrm>
            <a:off x="0" y="5028594"/>
            <a:ext cx="64676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alle 2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Teratonnellate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iniziali, al valore </a:t>
            </a:r>
            <a:r>
              <a:rPr lang="it-IT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 di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it-IT" sz="2000" b="1" i="0" u="none" strike="noStrike" kern="1200" cap="none" spc="-25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teratonnellate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(1,1 trilioni di tonnellate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 centodiecimila miliardi di tonnellate). A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questo ritmo entro il 2040, potrebbe triplicare la biomassa "asciutta" della Terra (quella stimata, cioè, senza considerare il peso dell'acqua).</a:t>
            </a:r>
            <a:endParaRPr lang="it-IT" sz="2000" b="1" dirty="0"/>
          </a:p>
        </p:txBody>
      </p:sp>
      <p:pic>
        <p:nvPicPr>
          <p:cNvPr id="5124" name="Picture 4" descr="Indagine sulle biomasse terrestri">
            <a:extLst>
              <a:ext uri="{FF2B5EF4-FFF2-40B4-BE49-F238E27FC236}">
                <a16:creationId xmlns:a16="http://schemas.microsoft.com/office/drawing/2014/main" id="{3260CEB0-F098-0CC6-4B7D-F37DFA180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38"/>
            <a:ext cx="4214071" cy="359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Le cose prodotte dall'uomo hanno superato la massa di tutti gli esseri  viventi sulla Terra - blueplanetheart.it">
            <a:extLst>
              <a:ext uri="{FF2B5EF4-FFF2-40B4-BE49-F238E27FC236}">
                <a16:creationId xmlns:a16="http://schemas.microsoft.com/office/drawing/2014/main" id="{DB2268D0-7D94-F85D-CFEC-BF9F28BB3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015" y="19238"/>
            <a:ext cx="3802261" cy="326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DBE9613-755E-1AAA-B322-F80EFDF4FD61}"/>
              </a:ext>
            </a:extLst>
          </p:cNvPr>
          <p:cNvSpPr txBox="1"/>
          <p:nvPr/>
        </p:nvSpPr>
        <p:spPr>
          <a:xfrm>
            <a:off x="4075008" y="1379075"/>
            <a:ext cx="444907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“MASSA ANTROPOGENICA” </a:t>
            </a:r>
          </a:p>
          <a:p>
            <a:pPr algn="ctr"/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Tutti i manufatti dell’uomo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ancora stati demoliti o fuori servizio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</a:t>
            </a:r>
            <a:r>
              <a:rPr lang="it-IT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it-IT" sz="2000" b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strade, edifici, dighe,  cemento, metallo, mattoni, vetro, plastica).</a:t>
            </a:r>
          </a:p>
          <a:p>
            <a:pPr algn="ctr"/>
            <a:r>
              <a:rPr lang="it-IT" sz="2000" b="1" i="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2000" b="1" i="0" dirty="0">
                <a:effectLst/>
                <a:latin typeface="Times New Roman" panose="02020603050405020304" pitchFamily="18" charset="0"/>
              </a:rPr>
              <a:t>on comprende i rifiuti</a:t>
            </a:r>
            <a:r>
              <a:rPr lang="it-IT" sz="2000" b="0" i="0" dirty="0">
                <a:effectLst/>
                <a:latin typeface="Times New Roman" panose="02020603050405020304" pitchFamily="18" charset="0"/>
              </a:rPr>
              <a:t>. </a:t>
            </a:r>
            <a:endParaRPr lang="it-IT" sz="2000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E964D7B-5D6C-8B0C-15B3-BA27ECADD217}"/>
              </a:ext>
            </a:extLst>
          </p:cNvPr>
          <p:cNvSpPr txBox="1"/>
          <p:nvPr/>
        </p:nvSpPr>
        <p:spPr>
          <a:xfrm>
            <a:off x="4344480" y="-6252"/>
            <a:ext cx="4013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BIOMASSA DEL PIANETA:</a:t>
            </a:r>
            <a:r>
              <a:rPr lang="it-IT" sz="1800" spc="-2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2000" b="1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l'insieme di organismi viventi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15694946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ECCE0FBA-0805-6C31-B44B-EC187EF0AE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163791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ffetto serra: quale processo conduce a tale fenomeno? | MeteoInMolise">
            <a:extLst>
              <a:ext uri="{FF2B5EF4-FFF2-40B4-BE49-F238E27FC236}">
                <a16:creationId xmlns:a16="http://schemas.microsoft.com/office/drawing/2014/main" id="{31C1C70C-79D1-A82C-FA31-DC0597A44C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99" y="825509"/>
            <a:ext cx="5053002" cy="495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20095C6-EFE3-C60A-9EF4-DA974398874A}"/>
              </a:ext>
            </a:extLst>
          </p:cNvPr>
          <p:cNvSpPr txBox="1"/>
          <p:nvPr/>
        </p:nvSpPr>
        <p:spPr>
          <a:xfrm>
            <a:off x="1" y="-5489"/>
            <a:ext cx="5087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Industria Fossile: 35-40 miliardi di tonnellate l’anno di CO2</a:t>
            </a:r>
            <a:endParaRPr lang="it-IT" sz="2400" dirty="0"/>
          </a:p>
        </p:txBody>
      </p:sp>
      <p:pic>
        <p:nvPicPr>
          <p:cNvPr id="6" name="image4.jpeg">
            <a:extLst>
              <a:ext uri="{FF2B5EF4-FFF2-40B4-BE49-F238E27FC236}">
                <a16:creationId xmlns:a16="http://schemas.microsoft.com/office/drawing/2014/main" id="{24DB8610-379B-49A9-1B9A-F12A15A9B73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7001" y="-12861"/>
            <a:ext cx="7104999" cy="198957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CA31AAA-DF46-A2FC-E22D-F26798ECB105}"/>
              </a:ext>
            </a:extLst>
          </p:cNvPr>
          <p:cNvSpPr txBox="1"/>
          <p:nvPr/>
        </p:nvSpPr>
        <p:spPr>
          <a:xfrm>
            <a:off x="8117142" y="1675228"/>
            <a:ext cx="2389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Gabanelli e F. Gambarini</a:t>
            </a:r>
          </a:p>
        </p:txBody>
      </p:sp>
      <p:pic>
        <p:nvPicPr>
          <p:cNvPr id="11" name="Immagine 10" descr="CO2 Levels - Feedback Reigns">
            <a:extLst>
              <a:ext uri="{FF2B5EF4-FFF2-40B4-BE49-F238E27FC236}">
                <a16:creationId xmlns:a16="http://schemas.microsoft.com/office/drawing/2014/main" id="{28E8F2EC-BB1D-5654-0732-D7BB9A339E6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002" y="1976718"/>
            <a:ext cx="7104998" cy="257284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7A44CB06-C40E-441E-0236-9A27A3C56223}"/>
              </a:ext>
            </a:extLst>
          </p:cNvPr>
          <p:cNvSpPr/>
          <p:nvPr/>
        </p:nvSpPr>
        <p:spPr>
          <a:xfrm>
            <a:off x="1305298" y="953530"/>
            <a:ext cx="751562" cy="43841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F679245-CDDC-E6DB-CEEA-524173AFFE1B}"/>
              </a:ext>
            </a:extLst>
          </p:cNvPr>
          <p:cNvSpPr txBox="1"/>
          <p:nvPr/>
        </p:nvSpPr>
        <p:spPr>
          <a:xfrm>
            <a:off x="0" y="1367452"/>
            <a:ext cx="3884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highlight>
                  <a:srgbClr val="0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Surriscaldamento Climatico</a:t>
            </a:r>
          </a:p>
        </p:txBody>
      </p:sp>
      <p:pic>
        <p:nvPicPr>
          <p:cNvPr id="14" name="image7.jpeg">
            <a:extLst>
              <a:ext uri="{FF2B5EF4-FFF2-40B4-BE49-F238E27FC236}">
                <a16:creationId xmlns:a16="http://schemas.microsoft.com/office/drawing/2014/main" id="{D2ED885E-F7EF-4C93-B916-EC3D10681D2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87001" y="4549565"/>
            <a:ext cx="7104999" cy="2308435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05111A5-F0A3-5349-7CE8-3C123A6FA288}"/>
              </a:ext>
            </a:extLst>
          </p:cNvPr>
          <p:cNvSpPr txBox="1"/>
          <p:nvPr/>
        </p:nvSpPr>
        <p:spPr>
          <a:xfrm>
            <a:off x="-42144" y="5780782"/>
            <a:ext cx="5129145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</a:t>
            </a:r>
            <a:r>
              <a:rPr lang="it-IT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ltimo decennio il più caldo di sempre,</a:t>
            </a:r>
          </a:p>
          <a:p>
            <a:pPr algn="ctr"/>
            <a:r>
              <a:rPr lang="it-IT" sz="1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it-IT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 2019, il 2° a. più caldo dal 1850. </a:t>
            </a:r>
          </a:p>
          <a:p>
            <a:pPr algn="ctr"/>
            <a:r>
              <a:rPr lang="it-IT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Gli ultimi 4 i più caldi di sempre, </a:t>
            </a:r>
            <a:r>
              <a:rPr lang="it-IT" sz="1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umento di 1,1° di T. globale. Limite di sicurezza 1,5° C. (Parigi 2015).                 </a:t>
            </a:r>
            <a:endParaRPr lang="it-IT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Freccia in giù 19">
            <a:extLst>
              <a:ext uri="{FF2B5EF4-FFF2-40B4-BE49-F238E27FC236}">
                <a16:creationId xmlns:a16="http://schemas.microsoft.com/office/drawing/2014/main" id="{C0402648-E16B-58B7-DC1C-C7356025FCE8}"/>
              </a:ext>
            </a:extLst>
          </p:cNvPr>
          <p:cNvSpPr/>
          <p:nvPr/>
        </p:nvSpPr>
        <p:spPr>
          <a:xfrm>
            <a:off x="1448462" y="5052137"/>
            <a:ext cx="751562" cy="43841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55309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D68B730-3076-E388-A032-7B239E1B3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09" y="937796"/>
            <a:ext cx="9647691" cy="52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7EF3CC1-E774-120E-9E69-41AC127A8B6C}"/>
              </a:ext>
            </a:extLst>
          </p:cNvPr>
          <p:cNvSpPr txBox="1"/>
          <p:nvPr/>
        </p:nvSpPr>
        <p:spPr>
          <a:xfrm>
            <a:off x="-13151" y="0"/>
            <a:ext cx="121899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CONSUMO DI SUOLO: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LE FORESTE tropicali, temperate e boreali                                         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ricoprono 1/3 della superficie terrestre mondiale.</a:t>
            </a:r>
            <a:endParaRPr lang="it-IT" sz="2400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800EB2E-A932-2A62-6E60-35530352EA48}"/>
              </a:ext>
            </a:extLst>
          </p:cNvPr>
          <p:cNvSpPr txBox="1"/>
          <p:nvPr/>
        </p:nvSpPr>
        <p:spPr>
          <a:xfrm>
            <a:off x="8803642" y="5285696"/>
            <a:ext cx="3388358" cy="1631216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just"/>
            <a:r>
              <a:rPr lang="it-IT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 vitale importanza per molte comunità indigene </a:t>
            </a:r>
          </a:p>
          <a:p>
            <a:pPr algn="just"/>
            <a:r>
              <a:rPr lang="it-IT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(beni, servizi</a:t>
            </a:r>
            <a:r>
              <a:rPr lang="it-IT" sz="2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</a:t>
            </a:r>
            <a:r>
              <a:rPr lang="it-IT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posti di lavoro per centinaia di milioni di persone nel mondo)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6D1D29F-62EF-73A5-A564-CE61BC3D7FFB}"/>
              </a:ext>
            </a:extLst>
          </p:cNvPr>
          <p:cNvSpPr txBox="1"/>
          <p:nvPr/>
        </p:nvSpPr>
        <p:spPr>
          <a:xfrm>
            <a:off x="-13151" y="937795"/>
            <a:ext cx="2948812" cy="1015663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Habitat per l’80% delle specie animali, vegetali e microrganismi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62C6EC-5254-1144-FEE4-BB5CC95841C5}"/>
              </a:ext>
            </a:extLst>
          </p:cNvPr>
          <p:cNvSpPr txBox="1"/>
          <p:nvPr/>
        </p:nvSpPr>
        <p:spPr>
          <a:xfrm>
            <a:off x="9362440" y="937796"/>
            <a:ext cx="2814320" cy="1015663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Importanti regolatori del clima globale (assorbimento CO2)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D0C049C-D3F6-2C5B-F2D8-E2E3CBCAA458}"/>
              </a:ext>
            </a:extLst>
          </p:cNvPr>
          <p:cNvSpPr txBox="1"/>
          <p:nvPr/>
        </p:nvSpPr>
        <p:spPr>
          <a:xfrm>
            <a:off x="-91440" y="5285696"/>
            <a:ext cx="3479800" cy="1631216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Protezione dei suoli: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le radici aumentano la resistenza e la tenuta dei suoli. Prevengono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caduta massi o valanghe. 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7784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B118D5D-3743-4603-9BEE-82F0764329BF}"/>
              </a:ext>
            </a:extLst>
          </p:cNvPr>
          <p:cNvSpPr txBox="1"/>
          <p:nvPr/>
        </p:nvSpPr>
        <p:spPr>
          <a:xfrm>
            <a:off x="4661941" y="0"/>
            <a:ext cx="2993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CAUSE PRINCIPALI: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9E89545-B77D-4411-9AFC-F89685E702E8}"/>
              </a:ext>
            </a:extLst>
          </p:cNvPr>
          <p:cNvSpPr txBox="1"/>
          <p:nvPr/>
        </p:nvSpPr>
        <p:spPr>
          <a:xfrm>
            <a:off x="4563910" y="925458"/>
            <a:ext cx="30492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Incremento aree urbane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669FC53-9EDD-4A72-AB5B-B2B116FF0633}"/>
              </a:ext>
            </a:extLst>
          </p:cNvPr>
          <p:cNvSpPr txBox="1"/>
          <p:nvPr/>
        </p:nvSpPr>
        <p:spPr>
          <a:xfrm>
            <a:off x="4563910" y="2886362"/>
            <a:ext cx="27731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Allevamenti intensivi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0126004-B552-46E2-8C4F-C95F0FE48B6B}"/>
              </a:ext>
            </a:extLst>
          </p:cNvPr>
          <p:cNvSpPr txBox="1"/>
          <p:nvPr/>
        </p:nvSpPr>
        <p:spPr>
          <a:xfrm>
            <a:off x="4388995" y="4719761"/>
            <a:ext cx="34140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Produzione di soia (mangimi)</a:t>
            </a:r>
          </a:p>
        </p:txBody>
      </p:sp>
      <p:pic>
        <p:nvPicPr>
          <p:cNvPr id="1026" name="Picture 2" descr="Coronavirus, in Cina -25% emissioni di CO2 con lo stop alla produzione - La  Nuova Ecologia">
            <a:extLst>
              <a:ext uri="{FF2B5EF4-FFF2-40B4-BE49-F238E27FC236}">
                <a16:creationId xmlns:a16="http://schemas.microsoft.com/office/drawing/2014/main" id="{BD0B8DFB-0830-41C3-B37D-59B034B07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1198" cy="22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levamenti insostenibili in pianura padana: Legambiente li denuncia alla  Commissione Europea. - Gazzetta di Milano">
            <a:extLst>
              <a:ext uri="{FF2B5EF4-FFF2-40B4-BE49-F238E27FC236}">
                <a16:creationId xmlns:a16="http://schemas.microsoft.com/office/drawing/2014/main" id="{627D077D-3CA6-4F8B-80A7-7E9590B9E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4" y="2324691"/>
            <a:ext cx="4111198" cy="230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asile: biodiversità a rischio a causa della soia - Focus.it">
            <a:extLst>
              <a:ext uri="{FF2B5EF4-FFF2-40B4-BE49-F238E27FC236}">
                <a16:creationId xmlns:a16="http://schemas.microsoft.com/office/drawing/2014/main" id="{FEFF6111-AE5B-46B0-BA89-1C3BAB231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388" y="4719761"/>
            <a:ext cx="4042612" cy="225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l lungo viaggio della salsa di soia">
            <a:extLst>
              <a:ext uri="{FF2B5EF4-FFF2-40B4-BE49-F238E27FC236}">
                <a16:creationId xmlns:a16="http://schemas.microsoft.com/office/drawing/2014/main" id="{2D49FB9E-AE2C-443C-8874-BC1B9C515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" y="4719762"/>
            <a:ext cx="4110183" cy="213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ALLA MUCCA PAZZA AGLI ALLEVAMENTI INTENSIVI. UN BLOCCO PADANO, RETROGRADO  E VORACE, IMPEDISCE LA SVOLTA GREEN | Movimento 24 Agosto">
            <a:extLst>
              <a:ext uri="{FF2B5EF4-FFF2-40B4-BE49-F238E27FC236}">
                <a16:creationId xmlns:a16="http://schemas.microsoft.com/office/drawing/2014/main" id="{BC54CA8E-50C7-4C4A-86E1-0E003162E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388" y="2238993"/>
            <a:ext cx="4014178" cy="238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urbanizzazione - Argomenti - la Repubblica">
            <a:extLst>
              <a:ext uri="{FF2B5EF4-FFF2-40B4-BE49-F238E27FC236}">
                <a16:creationId xmlns:a16="http://schemas.microsoft.com/office/drawing/2014/main" id="{74FB8377-8F51-46FB-81E1-0D4B79FA4A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5BB4E48-B37A-4CB8-8834-E6813BDAE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9388" y="14046"/>
            <a:ext cx="4014177" cy="2124194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E49A0FF-C4F5-49FF-ADB6-92CEC1DF9660}"/>
              </a:ext>
            </a:extLst>
          </p:cNvPr>
          <p:cNvSpPr txBox="1"/>
          <p:nvPr/>
        </p:nvSpPr>
        <p:spPr>
          <a:xfrm>
            <a:off x="2974009" y="5572667"/>
            <a:ext cx="6312569" cy="1294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95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Oggi il 40% della foresta pluviale amazzonica ha già raggiunto il punto di non ritorno a causa di incendi e tagli incontrollati.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nostra responsabilità come consumatori è enorme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00FF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36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s'è il Club di Roma, l'associazione di scienziati che aveva previsto la  fine del mondo">
            <a:extLst>
              <a:ext uri="{FF2B5EF4-FFF2-40B4-BE49-F238E27FC236}">
                <a16:creationId xmlns:a16="http://schemas.microsoft.com/office/drawing/2014/main" id="{C3BEE28F-9397-6F29-D6B2-DDAC62FBC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" y="1861331"/>
            <a:ext cx="5824520" cy="44259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A15CAAD-EC39-6E1A-A301-BD5BCBA48D4B}"/>
              </a:ext>
            </a:extLst>
          </p:cNvPr>
          <p:cNvSpPr txBox="1"/>
          <p:nvPr/>
        </p:nvSpPr>
        <p:spPr>
          <a:xfrm>
            <a:off x="3694232" y="-61555"/>
            <a:ext cx="8458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4625" algn="l"/>
              </a:tabLst>
              <a:defRPr/>
            </a:pPr>
            <a:r>
              <a:rPr lang="it-IT" sz="24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1972 Club di Roma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(Forum di </a:t>
            </a:r>
            <a:r>
              <a:rPr lang="it-IT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scienziati, economisti e capi di stato dei 5 continenti). </a:t>
            </a:r>
            <a:r>
              <a:rPr lang="it-IT" sz="2400" b="1" dirty="0">
                <a:highlight>
                  <a:srgbClr val="0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0080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apporto </a:t>
            </a:r>
            <a:r>
              <a:rPr lang="it-IT" sz="2400" b="1" dirty="0"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0080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eadows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0080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Per la prima volta si afferma: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4625" algn="l"/>
              </a:tabLst>
              <a:defRPr/>
            </a:pPr>
            <a:endParaRPr lang="it-IT" sz="2400" b="1" dirty="0"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B93959-1A7B-78B2-57B0-B9DD3E94D0C7}"/>
              </a:ext>
            </a:extLst>
          </p:cNvPr>
          <p:cNvSpPr txBox="1"/>
          <p:nvPr/>
        </p:nvSpPr>
        <p:spPr>
          <a:xfrm>
            <a:off x="39568" y="0"/>
            <a:ext cx="3816816" cy="181588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300"/>
              </a:spcAft>
              <a:tabLst>
                <a:tab pos="712788" algn="l"/>
              </a:tabLst>
            </a:pPr>
            <a:r>
              <a:rPr lang="it-IT" sz="2800" b="1" dirty="0">
                <a:solidFill>
                  <a:srgbClr val="FFFF00"/>
                </a:solidFill>
                <a:effectLst/>
                <a:latin typeface="Algerian" panose="04020705040A0206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Premesse storiche: </a:t>
            </a:r>
            <a:r>
              <a:rPr lang="it-IT" sz="2800" b="1" dirty="0">
                <a:solidFill>
                  <a:srgbClr val="FFFF00"/>
                </a:solidFill>
                <a:latin typeface="Algerian" panose="04020705040A0206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it-IT" sz="2800" b="1" dirty="0">
                <a:solidFill>
                  <a:srgbClr val="FFFF00"/>
                </a:solidFill>
                <a:effectLst/>
                <a:latin typeface="Algerian" panose="04020705040A0206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tappe internazionali fondamentali.</a:t>
            </a:r>
            <a:endParaRPr lang="it-IT" sz="2800" dirty="0">
              <a:solidFill>
                <a:srgbClr val="FFFF00"/>
              </a:solidFill>
              <a:effectLst/>
              <a:latin typeface="Algerian" panose="04020705040A020607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1996F74-CA4B-5F72-7361-A340B14A29F6}"/>
              </a:ext>
            </a:extLst>
          </p:cNvPr>
          <p:cNvSpPr txBox="1"/>
          <p:nvPr/>
        </p:nvSpPr>
        <p:spPr>
          <a:xfrm>
            <a:off x="5864089" y="1825069"/>
            <a:ext cx="6327911" cy="168796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4625" algn="l"/>
              </a:tabLst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la crescita economica non può continuare indefinitamente, causa la limitata disponibilità di risorse del Pianeta.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B0CD8AE-81EF-44D6-FA5C-9F780A1644BE}"/>
              </a:ext>
            </a:extLst>
          </p:cNvPr>
          <p:cNvSpPr txBox="1"/>
          <p:nvPr/>
        </p:nvSpPr>
        <p:spPr>
          <a:xfrm>
            <a:off x="5864088" y="3607902"/>
            <a:ext cx="6327912" cy="279595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4625" algn="l"/>
              </a:tabLst>
              <a:defRPr/>
            </a:pPr>
            <a:r>
              <a:rPr lang="it-IT" sz="2400" b="1" dirty="0">
                <a:solidFill>
                  <a:srgbClr val="FFFF00"/>
                </a:solidFill>
                <a:highlight>
                  <a:srgbClr val="3366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3366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prosegue il trend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3366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attuale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/>
                <a:highlight>
                  <a:srgbClr val="3366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highlight>
                  <a:srgbClr val="3366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4625" algn="l"/>
              </a:tabLst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(crescita demografica/industrializzazione/ inquinamento/produzione cibo/ sfruttamento risorse). </a:t>
            </a:r>
            <a:r>
              <a:rPr lang="it-IT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kumimoji="0" lang="it-IT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ntro</a:t>
            </a: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prossimi 100a., s</a:t>
            </a:r>
            <a:r>
              <a:rPr lang="it-IT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uperati</a:t>
            </a:r>
            <a:r>
              <a:rPr lang="it-IT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limiti di disponibilità risorse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51EAC17-3FCC-7E88-D5D6-B632EE779339}"/>
              </a:ext>
            </a:extLst>
          </p:cNvPr>
          <p:cNvSpPr txBox="1"/>
          <p:nvPr/>
        </p:nvSpPr>
        <p:spPr>
          <a:xfrm>
            <a:off x="506896" y="6382108"/>
            <a:ext cx="12082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Contrari una buona parte di economisti: con la tecnologia si supereranno i problemi</a:t>
            </a:r>
          </a:p>
        </p:txBody>
      </p:sp>
    </p:spTree>
    <p:extLst>
      <p:ext uri="{BB962C8B-B14F-4D97-AF65-F5344CB8AC3E}">
        <p14:creationId xmlns:p14="http://schemas.microsoft.com/office/powerpoint/2010/main" val="793174753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E4EFCD50-E4F6-4285-9E0A-F1BF11A1CF14}"/>
              </a:ext>
            </a:extLst>
          </p:cNvPr>
          <p:cNvSpPr txBox="1"/>
          <p:nvPr/>
        </p:nvSpPr>
        <p:spPr>
          <a:xfrm>
            <a:off x="-76776" y="-77510"/>
            <a:ext cx="4390161" cy="506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78105" lvl="0" indent="0" algn="ctr" defTabSz="914400" rtl="0" eaLnBrk="1" fontAlgn="auto" latinLnBrk="0" hangingPunct="1">
              <a:lnSpc>
                <a:spcPct val="150000"/>
              </a:lnSpc>
              <a:spcBef>
                <a:spcPts val="5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FF"/>
                </a:highlight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FORESTE: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FF"/>
                </a:highlight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punto di non ritorno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9E7AE45-A29C-454B-88EA-B73BB55C6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2" y="464090"/>
            <a:ext cx="4105074" cy="92667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5C58B58-0E85-4913-9CDD-F9455962DCC7}"/>
              </a:ext>
            </a:extLst>
          </p:cNvPr>
          <p:cNvSpPr txBox="1"/>
          <p:nvPr/>
        </p:nvSpPr>
        <p:spPr>
          <a:xfrm>
            <a:off x="-76776" y="1390762"/>
            <a:ext cx="42237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Ultimi 30 a.: 420 milioni di ettari di terreni (quanto Unione Europea)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Circa 10 milioni di ettari di foresta in fumo/anno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9056EEE-05BF-4FC1-9BAF-2345D6B07787}"/>
              </a:ext>
            </a:extLst>
          </p:cNvPr>
          <p:cNvSpPr txBox="1"/>
          <p:nvPr/>
        </p:nvSpPr>
        <p:spPr>
          <a:xfrm>
            <a:off x="7871070" y="3921813"/>
            <a:ext cx="4476893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95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Germania: 43mila ettari /anno;                            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Italia: quasi 36.000 ettari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Spagna, 33mila.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B64F001-D6F0-4DFF-A34F-B5B094417965}"/>
              </a:ext>
            </a:extLst>
          </p:cNvPr>
          <p:cNvSpPr txBox="1"/>
          <p:nvPr/>
        </p:nvSpPr>
        <p:spPr>
          <a:xfrm>
            <a:off x="7871071" y="11963"/>
            <a:ext cx="42316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Deforestazione incorporata nelle importazioni dei paesi europei.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DDFDC84-C2F2-480D-8B25-53604C3BEDAF}"/>
              </a:ext>
            </a:extLst>
          </p:cNvPr>
          <p:cNvSpPr txBox="1"/>
          <p:nvPr/>
        </p:nvSpPr>
        <p:spPr>
          <a:xfrm>
            <a:off x="7739018" y="1796423"/>
            <a:ext cx="4476893" cy="21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Importazioni UE: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disboscamento di 3,5 milioni di ettari (1.807 milioni di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tonn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di CO2, 40% emissioni/anno)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Nel 2017, l’Ue =&gt; 16% di deforestazione per commercio internazionale di materie prime.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44A977A-4387-4CA1-B642-AF6865087292}"/>
              </a:ext>
            </a:extLst>
          </p:cNvPr>
          <p:cNvSpPr txBox="1"/>
          <p:nvPr/>
        </p:nvSpPr>
        <p:spPr>
          <a:xfrm>
            <a:off x="7650938" y="4829429"/>
            <a:ext cx="4541061" cy="96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Italia: Caffè,  Carni,  Farina di Soia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Olio di palma, Cacao, Cuoio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8FAE883-687B-49D7-AE48-EDC8F6597DC4}"/>
              </a:ext>
            </a:extLst>
          </p:cNvPr>
          <p:cNvSpPr txBox="1"/>
          <p:nvPr/>
        </p:nvSpPr>
        <p:spPr>
          <a:xfrm>
            <a:off x="7693632" y="5893784"/>
            <a:ext cx="4476893" cy="878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95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Cina: 24%, U.S.A. 7%, Giappone 5%  India (9%). 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AutoShape 2" descr="Deforestazione Amazzonia legata a Macdonald's e altri marchi">
            <a:extLst>
              <a:ext uri="{FF2B5EF4-FFF2-40B4-BE49-F238E27FC236}">
                <a16:creationId xmlns:a16="http://schemas.microsoft.com/office/drawing/2014/main" id="{1EFB92A1-DED6-40B7-9D80-733B6440D0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12C1086E-BC3F-4592-98E6-5CA51E3CE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857" y="-1484"/>
            <a:ext cx="3527064" cy="3371042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72B0A68-1ED2-4A6A-AD00-5C3C1A2FEEF6}"/>
              </a:ext>
            </a:extLst>
          </p:cNvPr>
          <p:cNvSpPr txBox="1"/>
          <p:nvPr/>
        </p:nvSpPr>
        <p:spPr>
          <a:xfrm>
            <a:off x="7729855" y="584365"/>
            <a:ext cx="4447395" cy="1294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Morte alberi = incremento emissioni Co2, raddoppiate in due decenni. Trend in crescita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92E7725-7779-40B1-A033-C783140E3C38}"/>
              </a:ext>
            </a:extLst>
          </p:cNvPr>
          <p:cNvSpPr txBox="1"/>
          <p:nvPr/>
        </p:nvSpPr>
        <p:spPr>
          <a:xfrm>
            <a:off x="-76312" y="2475668"/>
            <a:ext cx="41863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RISCHIO:</a:t>
            </a:r>
            <a:r>
              <a:rPr kumimoji="0" lang="it-IT" sz="1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trasformazione foresta pluviale amazzonica in una savana</a:t>
            </a:r>
            <a:r>
              <a:rPr lang="it-IT" b="1" spc="5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it-IT" sz="18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ed in rapido divenire.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A2EAE2C-E263-791E-25E5-D06025CF89B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85" y="3369558"/>
            <a:ext cx="7747692" cy="344958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A467853-D071-4C03-949B-9D677021B13E}"/>
              </a:ext>
            </a:extLst>
          </p:cNvPr>
          <p:cNvSpPr txBox="1"/>
          <p:nvPr/>
        </p:nvSpPr>
        <p:spPr>
          <a:xfrm>
            <a:off x="196356" y="6172812"/>
            <a:ext cx="7289809" cy="646331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Stiamo </a:t>
            </a:r>
            <a:r>
              <a:rPr kumimoji="0" lang="it-IT" sz="1800" b="1" i="1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noFill/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sz="1800" b="1" i="1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“mangiando” le foreste del Pianeta, amplificando così gli impatti del cambiamento climatico</a:t>
            </a:r>
            <a:r>
              <a:rPr kumimoji="0" lang="it-IT" sz="1800" b="0" i="1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5497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C630A4-8AFC-4C94-81C5-0ABC676183CD}"/>
              </a:ext>
            </a:extLst>
          </p:cNvPr>
          <p:cNvSpPr txBox="1"/>
          <p:nvPr/>
        </p:nvSpPr>
        <p:spPr>
          <a:xfrm>
            <a:off x="3108770" y="608949"/>
            <a:ext cx="8678392" cy="1392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Stato di n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ecessità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inflazione, crescita negativa, austerità </a:t>
            </a:r>
          </a:p>
          <a:p>
            <a:pPr marL="0" marR="0" lvl="0" indent="0" algn="just" defTabSz="914400" rtl="0" eaLnBrk="1" fontAlgn="base" latinLnBrk="0" hangingPunct="1"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Conversione Ecologica, c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onsiderando la salvaguardia del pianeta un valore (s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celta etica e/o spirituale)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0765C71-B0A0-4CB6-8D31-EBB2BDA7CC9C}"/>
              </a:ext>
            </a:extLst>
          </p:cNvPr>
          <p:cNvSpPr txBox="1"/>
          <p:nvPr/>
        </p:nvSpPr>
        <p:spPr>
          <a:xfrm>
            <a:off x="67772" y="4919008"/>
            <a:ext cx="60819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1) Percorso di conoscenza: 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a)  </a:t>
            </a:r>
            <a:r>
              <a:rPr lang="it-IT" sz="2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tato del pianeta 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b) Impatto ambientale delle nostre azioni quotidiane ("impronta ecologica”). </a:t>
            </a:r>
          </a:p>
        </p:txBody>
      </p:sp>
      <p:pic>
        <p:nvPicPr>
          <p:cNvPr id="3074" name="Picture 2" descr="La conoscenza è relativa – Fisica Quantistica e Conoscenze al confine">
            <a:extLst>
              <a:ext uri="{FF2B5EF4-FFF2-40B4-BE49-F238E27FC236}">
                <a16:creationId xmlns:a16="http://schemas.microsoft.com/office/drawing/2014/main" id="{1AEC0306-C348-4E57-9B29-BF934F824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7" y="2012089"/>
            <a:ext cx="6224644" cy="281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erente_mente: Consumo critico #2: i prodotti delle multinazionali  (aggiornati al 2014).">
            <a:extLst>
              <a:ext uri="{FF2B5EF4-FFF2-40B4-BE49-F238E27FC236}">
                <a16:creationId xmlns:a16="http://schemas.microsoft.com/office/drawing/2014/main" id="{999F1966-5495-4EAC-8594-9802C7AB2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569" y="2001638"/>
            <a:ext cx="5395659" cy="485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19B80CB-6F19-4972-ADD3-5F685954C919}"/>
              </a:ext>
            </a:extLst>
          </p:cNvPr>
          <p:cNvSpPr txBox="1"/>
          <p:nvPr/>
        </p:nvSpPr>
        <p:spPr>
          <a:xfrm>
            <a:off x="1582069" y="54270"/>
            <a:ext cx="84276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VERSO UNA NUOVA CONSAPEVOLEZZA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A217B9C-B35B-CB9D-B87B-87B78CA3794F}"/>
              </a:ext>
            </a:extLst>
          </p:cNvPr>
          <p:cNvSpPr txBox="1"/>
          <p:nvPr/>
        </p:nvSpPr>
        <p:spPr>
          <a:xfrm>
            <a:off x="0" y="851562"/>
            <a:ext cx="29449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lgerian" panose="04020705040A0206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MOTIVAZIONi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lgerian" panose="04020705040A020607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ALLA BASE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288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0E7BE9E-B4AD-4F70-BF55-0D9CA65A2BC7}"/>
              </a:ext>
            </a:extLst>
          </p:cNvPr>
          <p:cNvSpPr txBox="1"/>
          <p:nvPr/>
        </p:nvSpPr>
        <p:spPr>
          <a:xfrm>
            <a:off x="3946364" y="-60081"/>
            <a:ext cx="8452900" cy="1243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2) Prassi virtuose (Azioni di cambiamento)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Due le linee di condotta: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AAFDC2C-9EBA-4089-B548-86290F96B1BD}"/>
              </a:ext>
            </a:extLst>
          </p:cNvPr>
          <p:cNvSpPr txBox="1"/>
          <p:nvPr/>
        </p:nvSpPr>
        <p:spPr>
          <a:xfrm>
            <a:off x="225390" y="2781803"/>
            <a:ext cx="4505093" cy="1709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Evitare il superfluo, chiedendosi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si ha effettivamente bisogno di quel bene, senza condizionamenti (mode, impulsi compulsivi, compensativi) ed eliminando gli sprechi.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CCD026A-1CB7-4EAA-B7E2-DE4951955DB9}"/>
              </a:ext>
            </a:extLst>
          </p:cNvPr>
          <p:cNvSpPr txBox="1"/>
          <p:nvPr/>
        </p:nvSpPr>
        <p:spPr>
          <a:xfrm>
            <a:off x="885217" y="5359734"/>
            <a:ext cx="10807429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Obiettivo: stile di vita più sobrio.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privazione o austerità,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BENSÌ,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liberazione dal superfluo.</a:t>
            </a:r>
            <a:endParaRPr kumimoji="0" lang="it-IT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CAA6136-A5DA-4040-83F2-3A00E71BE7FF}"/>
              </a:ext>
            </a:extLst>
          </p:cNvPr>
          <p:cNvSpPr/>
          <p:nvPr/>
        </p:nvSpPr>
        <p:spPr>
          <a:xfrm>
            <a:off x="5392907" y="2041303"/>
            <a:ext cx="31341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A) Consumo “critico”</a:t>
            </a:r>
            <a:endParaRPr kumimoji="0" lang="it-IT" sz="24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95A5C20-DFEE-4AF4-9063-66BC2FFEB324}"/>
              </a:ext>
            </a:extLst>
          </p:cNvPr>
          <p:cNvSpPr txBox="1"/>
          <p:nvPr/>
        </p:nvSpPr>
        <p:spPr>
          <a:xfrm>
            <a:off x="3950464" y="1198234"/>
            <a:ext cx="7825692" cy="725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Consumo “Critico”  B) Prassi domestiche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1F56CCE-7FC7-460C-84DF-5ABF25C876C0}"/>
              </a:ext>
            </a:extLst>
          </p:cNvPr>
          <p:cNvSpPr txBox="1"/>
          <p:nvPr/>
        </p:nvSpPr>
        <p:spPr>
          <a:xfrm>
            <a:off x="7860067" y="2554242"/>
            <a:ext cx="4233680" cy="21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28600" algn="l"/>
              </a:tabLst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Conoscere che l’impatto ambientale dei beni avviene per l’intero ciclo di vita (dalla produzione alla vendita), in termini di consumo di suolo, acque, energia, ridurre il consumo di carni rosse 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FE4438B8-8127-4B78-BCEF-F6BB83692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641" y="2554242"/>
            <a:ext cx="2956426" cy="259337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8E20616-3F28-4149-B180-178C8ED8C17C}"/>
              </a:ext>
            </a:extLst>
          </p:cNvPr>
          <p:cNvSpPr txBox="1"/>
          <p:nvPr/>
        </p:nvSpPr>
        <p:spPr>
          <a:xfrm>
            <a:off x="0" y="-32301"/>
            <a:ext cx="3945739" cy="11387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“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Vivere semplicemente, affinché gli altri possano semplicemente vivere”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               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(Gandhi, 1940)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736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08FC5B-E471-47C4-97FC-5672A94DAD5A}"/>
              </a:ext>
            </a:extLst>
          </p:cNvPr>
          <p:cNvSpPr txBox="1"/>
          <p:nvPr/>
        </p:nvSpPr>
        <p:spPr>
          <a:xfrm>
            <a:off x="4861696" y="3109146"/>
            <a:ext cx="3819759" cy="1335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 Acquisti responsabili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Prediligere prodotti confezionati con imballaggi riutilizzabili.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F1C1875-6A75-49F3-9315-509B4FD68B98}"/>
              </a:ext>
            </a:extLst>
          </p:cNvPr>
          <p:cNvSpPr txBox="1"/>
          <p:nvPr/>
        </p:nvSpPr>
        <p:spPr>
          <a:xfrm>
            <a:off x="-200870" y="3639778"/>
            <a:ext cx="4979341" cy="2540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Valutare l’origine dei prodotti, la distanza tra luogo di produzione e consumo (prodotti a km 0).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Incentivate coltivazioni tradizionali e ogni possibile attività artigianale e manifatturiera in base alle specificità del territorio.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4C57CA52-4E2B-46AA-B900-2F7B07B97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455" y="4096512"/>
            <a:ext cx="3510545" cy="2739955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CC4364F4-6B08-44E6-ACC8-FCCC37FCB417}"/>
              </a:ext>
            </a:extLst>
          </p:cNvPr>
          <p:cNvSpPr/>
          <p:nvPr/>
        </p:nvSpPr>
        <p:spPr>
          <a:xfrm>
            <a:off x="5293659" y="4710167"/>
            <a:ext cx="25943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Economia circolare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104A46B-1149-4BE6-9E4F-EB40E3144F8C}"/>
              </a:ext>
            </a:extLst>
          </p:cNvPr>
          <p:cNvSpPr txBox="1"/>
          <p:nvPr/>
        </p:nvSpPr>
        <p:spPr>
          <a:xfrm>
            <a:off x="4734049" y="5126576"/>
            <a:ext cx="3713584" cy="1709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Prolungare la vita dei beni, attraverso scambi e rigenerazione di prodotti usurati, attivando anche percorsi di Economia Circolare.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2037427-5D93-4DCE-903C-4746F8B26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262" y="-85915"/>
            <a:ext cx="3310439" cy="3152963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D2EE1B7-D600-4812-BC15-39D6A075C8A5}"/>
              </a:ext>
            </a:extLst>
          </p:cNvPr>
          <p:cNvSpPr txBox="1"/>
          <p:nvPr/>
        </p:nvSpPr>
        <p:spPr>
          <a:xfrm>
            <a:off x="247144" y="3124007"/>
            <a:ext cx="47284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Riappropriarsi del proprio territorio 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574372E-C9B2-43B3-ABD0-40D65D186E3B}"/>
              </a:ext>
            </a:extLst>
          </p:cNvPr>
          <p:cNvSpPr txBox="1"/>
          <p:nvPr/>
        </p:nvSpPr>
        <p:spPr>
          <a:xfrm>
            <a:off x="247144" y="247422"/>
            <a:ext cx="4531327" cy="1709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Lettura delle etichette.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Cosa c’è dietro un prodotto (caratteristiche, provenienza, impatto ambientale). Non acquistare significa sanzionare le aziende 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45678CC-5A9A-06AD-EA1E-A168050AA934}"/>
              </a:ext>
            </a:extLst>
          </p:cNvPr>
          <p:cNvSpPr txBox="1"/>
          <p:nvPr/>
        </p:nvSpPr>
        <p:spPr>
          <a:xfrm>
            <a:off x="8350491" y="220122"/>
            <a:ext cx="3872195" cy="2956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e) Evitare o moderare l’acquisto di prodotti “a rischio” di dipendenza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 esempio, gratta e vinci, alcool, tabacco, in quanto l’uso smodato comporta non solo ricadute sul singolo, ma genera costi sociali rilevanti per la collettività.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798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attaforma dell'UE su perdite e sprechi alimentari: intensificare gli  sforzi per combattere lo spreco alimentare nell'UE e nel mondo – Ruminantia  – Web Magazine del mondo dei Ruminanti">
            <a:extLst>
              <a:ext uri="{FF2B5EF4-FFF2-40B4-BE49-F238E27FC236}">
                <a16:creationId xmlns:a16="http://schemas.microsoft.com/office/drawing/2014/main" id="{4F69CD61-646A-4B0F-A691-71263E89E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781" y="46167"/>
            <a:ext cx="4202219" cy="268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130AE9EA-B7B0-4487-8279-F3334B6203B7}"/>
              </a:ext>
            </a:extLst>
          </p:cNvPr>
          <p:cNvSpPr/>
          <p:nvPr/>
        </p:nvSpPr>
        <p:spPr>
          <a:xfrm>
            <a:off x="4671860" y="0"/>
            <a:ext cx="284828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B) Prassi Domestiche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56FB542-9200-46BC-A9EC-57FDEA8E0D31}"/>
              </a:ext>
            </a:extLst>
          </p:cNvPr>
          <p:cNvSpPr txBox="1"/>
          <p:nvPr/>
        </p:nvSpPr>
        <p:spPr>
          <a:xfrm>
            <a:off x="192506" y="461665"/>
            <a:ext cx="7668125" cy="1535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28600" algn="l"/>
              </a:tabLst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Ridurre gli sprechi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28600" algn="l"/>
              </a:tabLst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Conservare correttamente gli alimenti, ridurre le porzioni per evitare gli avanzi. Consumare meno acqua ed energia elettrica.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151CEC9-14E4-4F95-80C2-0370DC57B7B8}"/>
              </a:ext>
            </a:extLst>
          </p:cNvPr>
          <p:cNvSpPr txBox="1"/>
          <p:nvPr/>
        </p:nvSpPr>
        <p:spPr>
          <a:xfrm>
            <a:off x="4766698" y="2776717"/>
            <a:ext cx="6661905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28600" algn="l"/>
              </a:tabLst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Porre attenzione alla raccolta differenziata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ED703F6-41BB-4FA3-B307-AC896BF7A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735815"/>
            <a:ext cx="5020367" cy="412218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8F4B786-855E-A0C3-9EEE-FA0489FBD12E}"/>
              </a:ext>
            </a:extLst>
          </p:cNvPr>
          <p:cNvSpPr txBox="1"/>
          <p:nvPr/>
        </p:nvSpPr>
        <p:spPr>
          <a:xfrm>
            <a:off x="5020367" y="3714131"/>
            <a:ext cx="75805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Curare le proprie “abitudini alimentari”: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Dieta Mediterranea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50AC06E-97D7-89EB-6FCB-DB63B3D8408C}"/>
              </a:ext>
            </a:extLst>
          </p:cNvPr>
          <p:cNvSpPr txBox="1"/>
          <p:nvPr/>
        </p:nvSpPr>
        <p:spPr>
          <a:xfrm>
            <a:off x="3605026" y="4716220"/>
            <a:ext cx="6117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d) Misure energetiche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7CBA36D-B559-BD77-2D1A-50CB00D240C0}"/>
              </a:ext>
            </a:extLst>
          </p:cNvPr>
          <p:cNvSpPr txBox="1"/>
          <p:nvPr/>
        </p:nvSpPr>
        <p:spPr>
          <a:xfrm>
            <a:off x="5175147" y="5175348"/>
            <a:ext cx="6117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e) Compostaggio domestico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A37342-0638-A61D-165B-0E50693E66DF}"/>
              </a:ext>
            </a:extLst>
          </p:cNvPr>
          <p:cNvSpPr txBox="1"/>
          <p:nvPr/>
        </p:nvSpPr>
        <p:spPr>
          <a:xfrm>
            <a:off x="5193809" y="5640281"/>
            <a:ext cx="2659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f) Autoproduzione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CF5FE64-1848-E940-9691-3133F28C94E7}"/>
              </a:ext>
            </a:extLst>
          </p:cNvPr>
          <p:cNvSpPr txBox="1"/>
          <p:nvPr/>
        </p:nvSpPr>
        <p:spPr>
          <a:xfrm>
            <a:off x="5194214" y="6156509"/>
            <a:ext cx="3507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g) Rigenerazione dei beni</a:t>
            </a:r>
          </a:p>
        </p:txBody>
      </p:sp>
    </p:spTree>
    <p:extLst>
      <p:ext uri="{BB962C8B-B14F-4D97-AF65-F5344CB8AC3E}">
        <p14:creationId xmlns:p14="http://schemas.microsoft.com/office/powerpoint/2010/main" val="1758162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10F39B8-8496-35A1-6F45-DB79720C570E}"/>
              </a:ext>
            </a:extLst>
          </p:cNvPr>
          <p:cNvSpPr txBox="1"/>
          <p:nvPr/>
        </p:nvSpPr>
        <p:spPr>
          <a:xfrm rot="19006271">
            <a:off x="2216237" y="2756356"/>
            <a:ext cx="7997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chemeClr val="bg1"/>
                </a:solidFill>
                <a:latin typeface="Algerian" panose="04020705040A02060702" pitchFamily="82" charset="0"/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3257998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Economia sostenibile: cos'è, esempi, perché, come crearla | Green Marketing">
            <a:extLst>
              <a:ext uri="{FF2B5EF4-FFF2-40B4-BE49-F238E27FC236}">
                <a16:creationId xmlns:a16="http://schemas.microsoft.com/office/drawing/2014/main" id="{0DAF65D8-3BFA-F9E7-60A5-CD1892B927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52" name="Picture 4" descr="People connected in social network Stock Photo by ©stockyimages 55561837">
            <a:extLst>
              <a:ext uri="{FF2B5EF4-FFF2-40B4-BE49-F238E27FC236}">
                <a16:creationId xmlns:a16="http://schemas.microsoft.com/office/drawing/2014/main" id="{F1184ABD-AB8E-F026-42E5-C75D97564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082" y="1"/>
            <a:ext cx="5402772" cy="39937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1992E4F-4C67-1E86-B7FC-4730B6AF85B6}"/>
              </a:ext>
            </a:extLst>
          </p:cNvPr>
          <p:cNvSpPr txBox="1"/>
          <p:nvPr/>
        </p:nvSpPr>
        <p:spPr>
          <a:xfrm>
            <a:off x="418452" y="137435"/>
            <a:ext cx="6953666" cy="2795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it-IT" sz="24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raggiungimento di una migliore qualità della vita, </a:t>
            </a:r>
          </a:p>
          <a:p>
            <a:pPr algn="just">
              <a:lnSpc>
                <a:spcPct val="150000"/>
              </a:lnSpc>
            </a:pPr>
            <a:r>
              <a:rPr lang="it-IT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p</a:t>
            </a:r>
            <a:r>
              <a:rPr lang="it-IT" sz="24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rosperità crescente ed equa, </a:t>
            </a:r>
          </a:p>
          <a:p>
            <a:pPr algn="just">
              <a:lnSpc>
                <a:spcPct val="150000"/>
              </a:lnSpc>
            </a:pPr>
            <a:r>
              <a:rPr lang="it-IT" sz="24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livello ambientale non dannoso per l’uomo e le altre specie viventi,</a:t>
            </a:r>
          </a:p>
          <a:p>
            <a:pPr algn="just">
              <a:lnSpc>
                <a:spcPct val="150000"/>
              </a:lnSpc>
            </a:pPr>
            <a:r>
              <a:rPr lang="it-IT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it-IT" sz="24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più equa accessibilità alle risorse</a:t>
            </a:r>
            <a:r>
              <a:rPr lang="it-IT" sz="2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it-IT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114DDCD-B7FC-F3F6-CFD8-71D0F20B942C}"/>
              </a:ext>
            </a:extLst>
          </p:cNvPr>
          <p:cNvSpPr txBox="1"/>
          <p:nvPr/>
        </p:nvSpPr>
        <p:spPr>
          <a:xfrm>
            <a:off x="-20938" y="-26894"/>
            <a:ext cx="186790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Calibri" panose="020F0502020204030204" pitchFamily="34" charset="0"/>
              </a:rPr>
              <a:t>O</a:t>
            </a:r>
          </a:p>
          <a:p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Calibri" panose="020F0502020204030204" pitchFamily="34" charset="0"/>
              </a:rPr>
              <a:t>B</a:t>
            </a:r>
          </a:p>
          <a:p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Calibri" panose="020F0502020204030204" pitchFamily="34" charset="0"/>
              </a:rPr>
              <a:t>I</a:t>
            </a:r>
          </a:p>
          <a:p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Calibri" panose="020F0502020204030204" pitchFamily="34" charset="0"/>
              </a:rPr>
              <a:t>E</a:t>
            </a:r>
          </a:p>
          <a:p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Calibri" panose="020F0502020204030204" pitchFamily="34" charset="0"/>
              </a:rPr>
              <a:t>T</a:t>
            </a:r>
          </a:p>
          <a:p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Calibri" panose="020F0502020204030204" pitchFamily="34" charset="0"/>
              </a:rPr>
              <a:t>T</a:t>
            </a:r>
          </a:p>
          <a:p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Calibri" panose="020F0502020204030204" pitchFamily="34" charset="0"/>
              </a:rPr>
              <a:t>I</a:t>
            </a:r>
          </a:p>
          <a:p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Calibri" panose="020F0502020204030204" pitchFamily="34" charset="0"/>
              </a:rPr>
              <a:t>V</a:t>
            </a:r>
          </a:p>
          <a:p>
            <a:r>
              <a:rPr lang="it-IT" sz="2400" b="1" dirty="0">
                <a:solidFill>
                  <a:prstClr val="black"/>
                </a:solidFill>
                <a:latin typeface="Algerian" panose="04020705040A02060702" pitchFamily="82" charset="0"/>
                <a:ea typeface="Calibri" panose="020F0502020204030204" pitchFamily="34" charset="0"/>
              </a:rPr>
              <a:t>i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Calibri" panose="020F0502020204030204" pitchFamily="34" charset="0"/>
              </a:rPr>
              <a:t> </a:t>
            </a:r>
            <a:endParaRPr lang="it-IT" dirty="0">
              <a:latin typeface="Algerian" panose="04020705040A02060702" pitchFamily="82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3C30114-C06F-CC6C-2309-D8FDC0514C7F}"/>
              </a:ext>
            </a:extLst>
          </p:cNvPr>
          <p:cNvSpPr txBox="1"/>
          <p:nvPr/>
        </p:nvSpPr>
        <p:spPr>
          <a:xfrm>
            <a:off x="418452" y="2886721"/>
            <a:ext cx="7059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60"/>
              </a:spcBef>
              <a:spcAft>
                <a:spcPts val="800"/>
              </a:spcAft>
              <a:tabLst>
                <a:tab pos="540385" algn="l"/>
              </a:tabLst>
            </a:pP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 raggiungersi  entro il 2000, previo inserimento nelle leggi nazionali, in convenzioni internazionali. </a:t>
            </a:r>
            <a:endParaRPr lang="it-IT" sz="24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escrizione dello sviluppo sostenibile: definizione generale">
            <a:extLst>
              <a:ext uri="{FF2B5EF4-FFF2-40B4-BE49-F238E27FC236}">
                <a16:creationId xmlns:a16="http://schemas.microsoft.com/office/drawing/2014/main" id="{B3B458D5-09FB-7E8B-8445-5DE74859B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2" y="3717719"/>
            <a:ext cx="5943600" cy="31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2DDE688-04E2-5AEC-7869-63E60CE38030}"/>
              </a:ext>
            </a:extLst>
          </p:cNvPr>
          <p:cNvSpPr txBox="1"/>
          <p:nvPr/>
        </p:nvSpPr>
        <p:spPr>
          <a:xfrm>
            <a:off x="5676901" y="3924607"/>
            <a:ext cx="6515099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it-IT" sz="2800" b="1" i="1" dirty="0">
                <a:solidFill>
                  <a:srgbClr val="FF0000"/>
                </a:solidFill>
                <a:highlight>
                  <a:srgbClr val="FFFF00"/>
                </a:highlight>
                <a:latin typeface="Algerian" panose="04020705040A02060702" pitchFamily="82" charset="0"/>
                <a:ea typeface="Times New Roman" panose="02020603050405020304" pitchFamily="18" charset="0"/>
              </a:rPr>
              <a:t>Apertura ad un Approccio multidimensionale</a:t>
            </a:r>
            <a:r>
              <a:rPr lang="it-IT" sz="2800" b="1" i="1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it-IT" sz="2800" b="1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it-IT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Qualunque strategia deve tener conto degli  aspetti ambientali economici e sociali” </a:t>
            </a:r>
          </a:p>
          <a:p>
            <a:pPr algn="ctr">
              <a:defRPr/>
            </a:pPr>
            <a:endParaRPr lang="it-IT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defRPr/>
            </a:pPr>
            <a:r>
              <a:rPr lang="it-IT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=&gt;</a:t>
            </a:r>
            <a:r>
              <a:rPr lang="it-IT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2800" b="1" dirty="0">
                <a:solidFill>
                  <a:srgbClr val="FFFF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Concetto di “Ecologia Integrale”.</a:t>
            </a:r>
            <a:endParaRPr lang="it-IT" sz="28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033106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7368919-EA05-453E-80F9-FCB9798A15A8}"/>
              </a:ext>
            </a:extLst>
          </p:cNvPr>
          <p:cNvSpPr txBox="1"/>
          <p:nvPr/>
        </p:nvSpPr>
        <p:spPr>
          <a:xfrm>
            <a:off x="1" y="16939"/>
            <a:ext cx="12316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CONSEGUENZE SURRISCALDAMENTO ACQUE: 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effetti interconnessi ed amplificanti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2A3A696-65AC-4354-AAA6-9A8E95EC3CE8}"/>
              </a:ext>
            </a:extLst>
          </p:cNvPr>
          <p:cNvSpPr txBox="1"/>
          <p:nvPr/>
        </p:nvSpPr>
        <p:spPr>
          <a:xfrm>
            <a:off x="0" y="575149"/>
            <a:ext cx="1052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  <a:cs typeface="+mn-cs"/>
              </a:rPr>
              <a:t>L'oceano globale si è riscaldato senza sosta dal 1970 e ha assorbito più del 90% del calore in eccesso nel sistema climatico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A7F9540-68A0-4E04-AD54-30C5A26454CB}"/>
              </a:ext>
            </a:extLst>
          </p:cNvPr>
          <p:cNvSpPr txBox="1"/>
          <p:nvPr/>
        </p:nvSpPr>
        <p:spPr>
          <a:xfrm>
            <a:off x="1373019" y="1210121"/>
            <a:ext cx="3181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1) FUSIONE GHIACCIAI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B90429E-E6E6-497E-8695-22C87C330E0B}"/>
              </a:ext>
            </a:extLst>
          </p:cNvPr>
          <p:cNvSpPr txBox="1"/>
          <p:nvPr/>
        </p:nvSpPr>
        <p:spPr>
          <a:xfrm>
            <a:off x="4554339" y="1205730"/>
            <a:ext cx="3322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SURRISCALDAMENTO DIRETTO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EC2B64D-8BFB-4B06-BE31-F29640275BF0}"/>
              </a:ext>
            </a:extLst>
          </p:cNvPr>
          <p:cNvSpPr txBox="1"/>
          <p:nvPr/>
        </p:nvSpPr>
        <p:spPr>
          <a:xfrm>
            <a:off x="7808276" y="1201302"/>
            <a:ext cx="2843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) ASSORBIMENTO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CO2              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2F8A884-AD52-481A-9119-76DE9500F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614653"/>
            <a:ext cx="2596810" cy="3243347"/>
          </a:xfrm>
          <a:prstGeom prst="rect">
            <a:avLst/>
          </a:prstGeom>
        </p:spPr>
      </p:pic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E529108A-9D79-4CBB-96B5-3F2C64D2EBFF}"/>
              </a:ext>
            </a:extLst>
          </p:cNvPr>
          <p:cNvSpPr/>
          <p:nvPr/>
        </p:nvSpPr>
        <p:spPr>
          <a:xfrm>
            <a:off x="3237419" y="1983127"/>
            <a:ext cx="484632" cy="62234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0B0CA67-C917-41FB-932F-9B00711F7AEE}"/>
              </a:ext>
            </a:extLst>
          </p:cNvPr>
          <p:cNvSpPr txBox="1"/>
          <p:nvPr/>
        </p:nvSpPr>
        <p:spPr>
          <a:xfrm>
            <a:off x="2767657" y="2740982"/>
            <a:ext cx="170354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Iperafflusso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Acque Dolci</a:t>
            </a:r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5415F4EC-83CE-413E-B2D2-CEF1FF0BE602}"/>
              </a:ext>
            </a:extLst>
          </p:cNvPr>
          <p:cNvSpPr/>
          <p:nvPr/>
        </p:nvSpPr>
        <p:spPr>
          <a:xfrm rot="3000292">
            <a:off x="2222988" y="3216483"/>
            <a:ext cx="484632" cy="495938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043A77E6-D8C0-4F37-A52A-0E0603206522}"/>
              </a:ext>
            </a:extLst>
          </p:cNvPr>
          <p:cNvSpPr/>
          <p:nvPr/>
        </p:nvSpPr>
        <p:spPr>
          <a:xfrm>
            <a:off x="3240824" y="3460728"/>
            <a:ext cx="484632" cy="985356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AE340462-64DF-4ACB-BBA8-0EF23C693318}"/>
              </a:ext>
            </a:extLst>
          </p:cNvPr>
          <p:cNvSpPr/>
          <p:nvPr/>
        </p:nvSpPr>
        <p:spPr>
          <a:xfrm rot="10800000">
            <a:off x="2687176" y="4706011"/>
            <a:ext cx="229270" cy="40011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7AD062C-0CEC-46A4-B161-1A184A202517}"/>
              </a:ext>
            </a:extLst>
          </p:cNvPr>
          <p:cNvSpPr txBox="1"/>
          <p:nvPr/>
        </p:nvSpPr>
        <p:spPr>
          <a:xfrm>
            <a:off x="-90364" y="3625038"/>
            <a:ext cx="2604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80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Rallentamento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80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Corrente del Golfo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F699255-681B-46BC-BE48-93580617C6E9}"/>
              </a:ext>
            </a:extLst>
          </p:cNvPr>
          <p:cNvSpPr txBox="1"/>
          <p:nvPr/>
        </p:nvSpPr>
        <p:spPr>
          <a:xfrm>
            <a:off x="2874760" y="4811361"/>
            <a:ext cx="216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8000"/>
                </a:highligh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Livello dei mari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5235A33-D802-4A1B-BC72-0214CB3BA082}"/>
              </a:ext>
            </a:extLst>
          </p:cNvPr>
          <p:cNvSpPr txBox="1"/>
          <p:nvPr/>
        </p:nvSpPr>
        <p:spPr>
          <a:xfrm>
            <a:off x="2572495" y="5321141"/>
            <a:ext cx="28858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  di 5° =&gt;      di 6-9 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Inabbissamento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Aree Costiere)</a:t>
            </a:r>
          </a:p>
        </p:txBody>
      </p:sp>
      <p:sp>
        <p:nvSpPr>
          <p:cNvPr id="21" name="Freccia in giù 20">
            <a:extLst>
              <a:ext uri="{FF2B5EF4-FFF2-40B4-BE49-F238E27FC236}">
                <a16:creationId xmlns:a16="http://schemas.microsoft.com/office/drawing/2014/main" id="{844F9F5D-AAA9-446C-9DDA-EFE4428BC895}"/>
              </a:ext>
            </a:extLst>
          </p:cNvPr>
          <p:cNvSpPr/>
          <p:nvPr/>
        </p:nvSpPr>
        <p:spPr>
          <a:xfrm rot="18234687">
            <a:off x="7710350" y="3296005"/>
            <a:ext cx="484632" cy="1305822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2" name="Freccia in giù 21">
            <a:extLst>
              <a:ext uri="{FF2B5EF4-FFF2-40B4-BE49-F238E27FC236}">
                <a16:creationId xmlns:a16="http://schemas.microsoft.com/office/drawing/2014/main" id="{2F871FEE-CCF5-4760-AA7C-3D560909C76E}"/>
              </a:ext>
            </a:extLst>
          </p:cNvPr>
          <p:cNvSpPr/>
          <p:nvPr/>
        </p:nvSpPr>
        <p:spPr>
          <a:xfrm rot="2970491">
            <a:off x="4436858" y="3297124"/>
            <a:ext cx="484632" cy="1359696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3" name="Freccia in giù 22">
            <a:extLst>
              <a:ext uri="{FF2B5EF4-FFF2-40B4-BE49-F238E27FC236}">
                <a16:creationId xmlns:a16="http://schemas.microsoft.com/office/drawing/2014/main" id="{3B547C68-C565-4D67-9AFF-0CF1FCA9BC12}"/>
              </a:ext>
            </a:extLst>
          </p:cNvPr>
          <p:cNvSpPr/>
          <p:nvPr/>
        </p:nvSpPr>
        <p:spPr>
          <a:xfrm rot="18997674">
            <a:off x="4553282" y="3350911"/>
            <a:ext cx="484632" cy="1276324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Freccia in giù 23">
            <a:extLst>
              <a:ext uri="{FF2B5EF4-FFF2-40B4-BE49-F238E27FC236}">
                <a16:creationId xmlns:a16="http://schemas.microsoft.com/office/drawing/2014/main" id="{9642CBA2-C664-4065-BC06-BA755DD432EE}"/>
              </a:ext>
            </a:extLst>
          </p:cNvPr>
          <p:cNvSpPr/>
          <p:nvPr/>
        </p:nvSpPr>
        <p:spPr>
          <a:xfrm>
            <a:off x="5900781" y="1989773"/>
            <a:ext cx="484632" cy="62234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ED2E72B-B1DF-4F17-A1DC-50C00422DD1E}"/>
              </a:ext>
            </a:extLst>
          </p:cNvPr>
          <p:cNvSpPr txBox="1"/>
          <p:nvPr/>
        </p:nvSpPr>
        <p:spPr>
          <a:xfrm>
            <a:off x="5214543" y="4749806"/>
            <a:ext cx="26147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8000"/>
                </a:highligh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Deossigenazione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Dal 1950 riduzione                dell’1-2%)</a:t>
            </a:r>
          </a:p>
        </p:txBody>
      </p:sp>
      <p:sp>
        <p:nvSpPr>
          <p:cNvPr id="27" name="Freccia in giù 26">
            <a:extLst>
              <a:ext uri="{FF2B5EF4-FFF2-40B4-BE49-F238E27FC236}">
                <a16:creationId xmlns:a16="http://schemas.microsoft.com/office/drawing/2014/main" id="{476C4509-7435-4195-9E6A-F75A0E15F52E}"/>
              </a:ext>
            </a:extLst>
          </p:cNvPr>
          <p:cNvSpPr/>
          <p:nvPr/>
        </p:nvSpPr>
        <p:spPr>
          <a:xfrm>
            <a:off x="9321524" y="5253181"/>
            <a:ext cx="484632" cy="795246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8" name="Freccia in giù 27">
            <a:extLst>
              <a:ext uri="{FF2B5EF4-FFF2-40B4-BE49-F238E27FC236}">
                <a16:creationId xmlns:a16="http://schemas.microsoft.com/office/drawing/2014/main" id="{9C975DD1-9F01-403F-86D5-B053C0B89CF2}"/>
              </a:ext>
            </a:extLst>
          </p:cNvPr>
          <p:cNvSpPr/>
          <p:nvPr/>
        </p:nvSpPr>
        <p:spPr>
          <a:xfrm>
            <a:off x="9247687" y="3476928"/>
            <a:ext cx="484632" cy="1080388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9" name="Freccia in giù 28">
            <a:extLst>
              <a:ext uri="{FF2B5EF4-FFF2-40B4-BE49-F238E27FC236}">
                <a16:creationId xmlns:a16="http://schemas.microsoft.com/office/drawing/2014/main" id="{D2F2C3CD-B57C-4340-9B5B-8032CFFEECC7}"/>
              </a:ext>
            </a:extLst>
          </p:cNvPr>
          <p:cNvSpPr/>
          <p:nvPr/>
        </p:nvSpPr>
        <p:spPr>
          <a:xfrm>
            <a:off x="9247687" y="1989773"/>
            <a:ext cx="484632" cy="57455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CD35A50-D324-46B6-9D9C-C4EFC7B2735D}"/>
              </a:ext>
            </a:extLst>
          </p:cNvPr>
          <p:cNvSpPr txBox="1"/>
          <p:nvPr/>
        </p:nvSpPr>
        <p:spPr>
          <a:xfrm>
            <a:off x="7981651" y="4759063"/>
            <a:ext cx="4125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8000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Riduzione drastica Biodiversità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E794497-40F8-4911-B05F-E1E6FBC210A7}"/>
              </a:ext>
            </a:extLst>
          </p:cNvPr>
          <p:cNvSpPr txBox="1"/>
          <p:nvPr/>
        </p:nvSpPr>
        <p:spPr>
          <a:xfrm>
            <a:off x="8592683" y="2643851"/>
            <a:ext cx="2100199" cy="55399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Acidificazione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(abbassamento del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Ph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)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E125458-B797-4339-8512-339703E7F0CB}"/>
              </a:ext>
            </a:extLst>
          </p:cNvPr>
          <p:cNvSpPr txBox="1"/>
          <p:nvPr/>
        </p:nvSpPr>
        <p:spPr>
          <a:xfrm>
            <a:off x="5574458" y="6502507"/>
            <a:ext cx="2752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 cura di M.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Iannascoli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915EFBA3-E52B-433F-92A6-E8F909A9AB35}"/>
              </a:ext>
            </a:extLst>
          </p:cNvPr>
          <p:cNvSpPr txBox="1"/>
          <p:nvPr/>
        </p:nvSpPr>
        <p:spPr>
          <a:xfrm>
            <a:off x="8076032" y="5440271"/>
            <a:ext cx="1299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Dissoluzione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crostacei</a:t>
            </a:r>
          </a:p>
        </p:txBody>
      </p:sp>
      <p:sp>
        <p:nvSpPr>
          <p:cNvPr id="35" name="Freccia in giù 34">
            <a:extLst>
              <a:ext uri="{FF2B5EF4-FFF2-40B4-BE49-F238E27FC236}">
                <a16:creationId xmlns:a16="http://schemas.microsoft.com/office/drawing/2014/main" id="{334C2B32-9B4B-494B-AAA0-B3E0F2C0F13B}"/>
              </a:ext>
            </a:extLst>
          </p:cNvPr>
          <p:cNvSpPr/>
          <p:nvPr/>
        </p:nvSpPr>
        <p:spPr>
          <a:xfrm rot="16200000">
            <a:off x="7498962" y="4677718"/>
            <a:ext cx="422775" cy="484633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F9545C7-0B1F-427F-8903-04E405847B16}"/>
              </a:ext>
            </a:extLst>
          </p:cNvPr>
          <p:cNvSpPr txBox="1"/>
          <p:nvPr/>
        </p:nvSpPr>
        <p:spPr>
          <a:xfrm>
            <a:off x="4779987" y="2781694"/>
            <a:ext cx="3036985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Espansione Termica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1101458-FF8E-4168-A9B4-E7EDA621CF3A}"/>
              </a:ext>
            </a:extLst>
          </p:cNvPr>
          <p:cNvSpPr txBox="1"/>
          <p:nvPr/>
        </p:nvSpPr>
        <p:spPr>
          <a:xfrm>
            <a:off x="9933152" y="5455395"/>
            <a:ext cx="15194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Sbiancamento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Coralli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F1A9B493-1C4A-4C41-AC2D-6F8CD1CD3991}"/>
              </a:ext>
            </a:extLst>
          </p:cNvPr>
          <p:cNvSpPr txBox="1"/>
          <p:nvPr/>
        </p:nvSpPr>
        <p:spPr>
          <a:xfrm>
            <a:off x="8257264" y="6025046"/>
            <a:ext cx="27244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Estinzione organismi marini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AA3F59A-4977-4F7F-9D7E-CA29FAF8E222}"/>
              </a:ext>
            </a:extLst>
          </p:cNvPr>
          <p:cNvSpPr txBox="1"/>
          <p:nvPr/>
        </p:nvSpPr>
        <p:spPr>
          <a:xfrm>
            <a:off x="195981" y="6316124"/>
            <a:ext cx="2192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Eventi Estremi: tifoni,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inondazioni, siccità</a:t>
            </a:r>
          </a:p>
        </p:txBody>
      </p:sp>
      <p:sp>
        <p:nvSpPr>
          <p:cNvPr id="41" name="Freccia in giù 40">
            <a:extLst>
              <a:ext uri="{FF2B5EF4-FFF2-40B4-BE49-F238E27FC236}">
                <a16:creationId xmlns:a16="http://schemas.microsoft.com/office/drawing/2014/main" id="{7F3FEE25-34C9-4E85-AE7E-41829FB4796A}"/>
              </a:ext>
            </a:extLst>
          </p:cNvPr>
          <p:cNvSpPr/>
          <p:nvPr/>
        </p:nvSpPr>
        <p:spPr>
          <a:xfrm rot="10800000">
            <a:off x="2733434" y="5318624"/>
            <a:ext cx="223046" cy="36933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5D28027-0523-45BD-9359-8AD0E3A0E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02" y="5296245"/>
            <a:ext cx="223046" cy="349777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5DC403A-F6BA-43E1-BF0D-F870E6DEDFA8}"/>
              </a:ext>
            </a:extLst>
          </p:cNvPr>
          <p:cNvSpPr txBox="1"/>
          <p:nvPr/>
        </p:nvSpPr>
        <p:spPr>
          <a:xfrm>
            <a:off x="6496" y="1989773"/>
            <a:ext cx="170354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Liberazione Metano </a:t>
            </a:r>
          </a:p>
        </p:txBody>
      </p:sp>
      <p:sp>
        <p:nvSpPr>
          <p:cNvPr id="40" name="Freccia in giù 39">
            <a:extLst>
              <a:ext uri="{FF2B5EF4-FFF2-40B4-BE49-F238E27FC236}">
                <a16:creationId xmlns:a16="http://schemas.microsoft.com/office/drawing/2014/main" id="{7693E5D0-1839-4090-878D-9163FABD4D46}"/>
              </a:ext>
            </a:extLst>
          </p:cNvPr>
          <p:cNvSpPr/>
          <p:nvPr/>
        </p:nvSpPr>
        <p:spPr>
          <a:xfrm rot="3349379">
            <a:off x="2006683" y="1967848"/>
            <a:ext cx="484632" cy="67828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AD45A4ED-2C3E-4C23-9AC5-6D7FCD86DDA3}"/>
              </a:ext>
            </a:extLst>
          </p:cNvPr>
          <p:cNvSpPr txBox="1"/>
          <p:nvPr/>
        </p:nvSpPr>
        <p:spPr>
          <a:xfrm>
            <a:off x="10561289" y="769402"/>
            <a:ext cx="1660579" cy="1140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EFFETTI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DIRETTI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6" name="Freccia a destra 25">
            <a:extLst>
              <a:ext uri="{FF2B5EF4-FFF2-40B4-BE49-F238E27FC236}">
                <a16:creationId xmlns:a16="http://schemas.microsoft.com/office/drawing/2014/main" id="{4E36A7A7-D597-4BF8-AA70-82D378C2F245}"/>
              </a:ext>
            </a:extLst>
          </p:cNvPr>
          <p:cNvSpPr/>
          <p:nvPr/>
        </p:nvSpPr>
        <p:spPr>
          <a:xfrm rot="10800000">
            <a:off x="9957584" y="1440876"/>
            <a:ext cx="61506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758D9039-A2E0-4B90-8D9D-83B9E64B25EF}"/>
              </a:ext>
            </a:extLst>
          </p:cNvPr>
          <p:cNvSpPr txBox="1"/>
          <p:nvPr/>
        </p:nvSpPr>
        <p:spPr>
          <a:xfrm>
            <a:off x="9642782" y="3334750"/>
            <a:ext cx="25642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capacità di calcificazione esoscheletri marini.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Azoto (deflusso nutrienti agricoltura e allevamenti intensivi)=&gt;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deossigenaz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A1702018-68B7-4AEB-A718-878148DE5CE4}"/>
              </a:ext>
            </a:extLst>
          </p:cNvPr>
          <p:cNvSpPr txBox="1"/>
          <p:nvPr/>
        </p:nvSpPr>
        <p:spPr>
          <a:xfrm>
            <a:off x="0" y="2737220"/>
            <a:ext cx="1703548" cy="86177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Liberazione di CO2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(1.700 miliardi di T.)</a:t>
            </a:r>
          </a:p>
        </p:txBody>
      </p:sp>
    </p:spTree>
    <p:extLst>
      <p:ext uri="{BB962C8B-B14F-4D97-AF65-F5344CB8AC3E}">
        <p14:creationId xmlns:p14="http://schemas.microsoft.com/office/powerpoint/2010/main" val="3563681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9F71A7B-BB42-63C7-BEFD-3BC3EE3ACEC5}"/>
              </a:ext>
            </a:extLst>
          </p:cNvPr>
          <p:cNvSpPr txBox="1"/>
          <p:nvPr/>
        </p:nvSpPr>
        <p:spPr>
          <a:xfrm>
            <a:off x="6689035" y="2331895"/>
            <a:ext cx="5416596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tabLst>
                <a:tab pos="540385" algn="l"/>
              </a:tabLst>
            </a:pPr>
            <a:r>
              <a:rPr lang="it-IT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  <a:r>
              <a:rPr lang="it-IT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Terra </a:t>
            </a:r>
            <a:r>
              <a:rPr lang="it-IT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un</a:t>
            </a:r>
            <a:r>
              <a:rPr lang="it-IT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capitale da preservare, nel porre un freno allo sfruttamento delle risorse non rinnovabili".</a:t>
            </a:r>
          </a:p>
        </p:txBody>
      </p:sp>
      <p:pic>
        <p:nvPicPr>
          <p:cNvPr id="5" name="Picture 6" descr="50 anni fa, a Stoccolma accadde un evento straordinario. La città ospitò la  prima conferenza mondiale sull'ambiente 🌎, la Conferenza delle Nazioni  Unite sull'ambiente dove è stata adottata la Dichiarazione di Stoccolma.">
            <a:extLst>
              <a:ext uri="{FF2B5EF4-FFF2-40B4-BE49-F238E27FC236}">
                <a16:creationId xmlns:a16="http://schemas.microsoft.com/office/drawing/2014/main" id="{93CD2684-4351-07A4-43A3-F749DC557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9" y="2753139"/>
            <a:ext cx="6422868" cy="41048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rima conferenza internazionale sull'ambiente | Storia | Rai Cultura">
            <a:extLst>
              <a:ext uri="{FF2B5EF4-FFF2-40B4-BE49-F238E27FC236}">
                <a16:creationId xmlns:a16="http://schemas.microsoft.com/office/drawing/2014/main" id="{EAE91C81-762D-28E4-0388-764B3CD76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535" y="3429000"/>
            <a:ext cx="4539534" cy="382234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8A5B72D-F09A-5E93-FD99-CF32B1D03E8D}"/>
              </a:ext>
            </a:extLst>
          </p:cNvPr>
          <p:cNvSpPr txBox="1"/>
          <p:nvPr/>
        </p:nvSpPr>
        <p:spPr>
          <a:xfrm>
            <a:off x="2812773" y="237752"/>
            <a:ext cx="84383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Giugno 1972 –Stoccolma</a:t>
            </a:r>
            <a:r>
              <a:rPr lang="it-IT" sz="24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1a Conferenza ONU su questi  temi</a:t>
            </a:r>
            <a:endParaRPr lang="it-IT" sz="240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58F83D-2AAD-5C27-6726-265AF08420D5}"/>
              </a:ext>
            </a:extLst>
          </p:cNvPr>
          <p:cNvSpPr txBox="1"/>
          <p:nvPr/>
        </p:nvSpPr>
        <p:spPr>
          <a:xfrm>
            <a:off x="0" y="1078434"/>
            <a:ext cx="6096000" cy="113941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 la prima volta la tutela dell’ambiente parte integrante dello Sviluppo.                                </a:t>
            </a:r>
            <a:endParaRPr lang="it-IT" sz="240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02CA0CC-96B5-F6F2-3DB1-5E87F5E76333}"/>
              </a:ext>
            </a:extLst>
          </p:cNvPr>
          <p:cNvSpPr txBox="1"/>
          <p:nvPr/>
        </p:nvSpPr>
        <p:spPr>
          <a:xfrm>
            <a:off x="6777593" y="1822481"/>
            <a:ext cx="48231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kumimoji="0" lang="it-IT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rescita</a:t>
            </a: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ed ecosistema di pari passo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06F48D2-5624-2342-2E54-9A94D548427E}"/>
              </a:ext>
            </a:extLst>
          </p:cNvPr>
          <p:cNvSpPr txBox="1"/>
          <p:nvPr/>
        </p:nvSpPr>
        <p:spPr>
          <a:xfrm>
            <a:off x="6777593" y="1344125"/>
            <a:ext cx="3797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3366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terra un sistema chiuso</a:t>
            </a:r>
            <a:endParaRPr lang="it-IT" dirty="0">
              <a:highlight>
                <a:srgbClr val="3366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10085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F2D76DA-FD48-DB9F-ECB8-933817ADD82A}"/>
              </a:ext>
            </a:extLst>
          </p:cNvPr>
          <p:cNvSpPr txBox="1"/>
          <p:nvPr/>
        </p:nvSpPr>
        <p:spPr>
          <a:xfrm>
            <a:off x="541119" y="2665380"/>
            <a:ext cx="11375264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540385" algn="l"/>
              </a:tabLst>
            </a:pP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1973-1979</a:t>
            </a:r>
            <a:r>
              <a:rPr lang="it-IT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</a:t>
            </a:r>
            <a:r>
              <a:rPr lang="it-IT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ue crisi petrolifere e </a:t>
            </a:r>
            <a:r>
              <a:rPr lang="it-IT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politiche di </a:t>
            </a:r>
            <a:r>
              <a:rPr lang="it-IT" sz="2400" b="1" u="none" strike="noStrike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Austerità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austerità</a:t>
            </a:r>
            <a:r>
              <a:rPr lang="it-IT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globali, rinfocolavano la discussione sull'uso delle rinnovabili, in </a:t>
            </a:r>
            <a:r>
              <a:rPr lang="it-IT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it-IT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ternativa ai combustibili fossili</a:t>
            </a:r>
            <a:r>
              <a:rPr lang="it-IT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t-IT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102" name="Picture 6" descr="Crisi energetica - Nonciclopedia">
            <a:extLst>
              <a:ext uri="{FF2B5EF4-FFF2-40B4-BE49-F238E27FC236}">
                <a16:creationId xmlns:a16="http://schemas.microsoft.com/office/drawing/2014/main" id="{3A52058D-F8A6-35D1-3604-7E0947219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890" y="-12434"/>
            <a:ext cx="2748220" cy="275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a prima crisi energetica del dopoguerra - Il Post">
            <a:extLst>
              <a:ext uri="{FF2B5EF4-FFF2-40B4-BE49-F238E27FC236}">
                <a16:creationId xmlns:a16="http://schemas.microsoft.com/office/drawing/2014/main" id="{B2B98D8C-4810-3F91-1C21-C0DFD4B8F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499"/>
            <a:ext cx="4632087" cy="273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 crisi del 1973 - Novecento.org">
            <a:extLst>
              <a:ext uri="{FF2B5EF4-FFF2-40B4-BE49-F238E27FC236}">
                <a16:creationId xmlns:a16="http://schemas.microsoft.com/office/drawing/2014/main" id="{957A1724-6578-FDB9-A67C-5A3A6C953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" y="4115487"/>
            <a:ext cx="3575004" cy="273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 crisi energetica del 1973 portò l'Italia sull'orlo del fallimento,  quella attuale è peggiore? • PRESSKIT">
            <a:extLst>
              <a:ext uri="{FF2B5EF4-FFF2-40B4-BE49-F238E27FC236}">
                <a16:creationId xmlns:a16="http://schemas.microsoft.com/office/drawing/2014/main" id="{3774F7AB-9E12-EC9F-D607-0BCE7D963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604" y="4192620"/>
            <a:ext cx="3855396" cy="266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risi petrolifera 1973, le domeniche a piedi: oggi sarebbe ben altro -">
            <a:extLst>
              <a:ext uri="{FF2B5EF4-FFF2-40B4-BE49-F238E27FC236}">
                <a16:creationId xmlns:a16="http://schemas.microsoft.com/office/drawing/2014/main" id="{85D46E84-6BD1-E1F7-DB89-39E06FF42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236" y="4115487"/>
            <a:ext cx="3855395" cy="273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973, la prima crisi energetica">
            <a:extLst>
              <a:ext uri="{FF2B5EF4-FFF2-40B4-BE49-F238E27FC236}">
                <a16:creationId xmlns:a16="http://schemas.microsoft.com/office/drawing/2014/main" id="{E0B632B7-67CE-E0F6-46FB-24C8AC732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195" y="-12435"/>
            <a:ext cx="4529805" cy="275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478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87: Rapporto Brundtland sulla sostenibilità - ProntoBolletta">
            <a:extLst>
              <a:ext uri="{FF2B5EF4-FFF2-40B4-BE49-F238E27FC236}">
                <a16:creationId xmlns:a16="http://schemas.microsoft.com/office/drawing/2014/main" id="{85402BDB-1636-6F1A-1BFD-ABF51B9F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8647" cy="387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a Sostenibilità è Donna: Gro Harlem Brundtland - Agente 0011">
            <a:extLst>
              <a:ext uri="{FF2B5EF4-FFF2-40B4-BE49-F238E27FC236}">
                <a16:creationId xmlns:a16="http://schemas.microsoft.com/office/drawing/2014/main" id="{1C439C1C-74F0-D8D2-2C7F-20F580805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644" y="10497"/>
            <a:ext cx="4439227" cy="275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3E5EBE-559A-B08A-CCD1-E96D810BC380}"/>
              </a:ext>
            </a:extLst>
          </p:cNvPr>
          <p:cNvSpPr txBox="1"/>
          <p:nvPr/>
        </p:nvSpPr>
        <p:spPr>
          <a:xfrm>
            <a:off x="5328647" y="2764182"/>
            <a:ext cx="6755270" cy="120032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1987- Elaborazione di un’agenda globale per il cambiamento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analisi rapporto tra ambiente e sviluppo;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sz="2400" b="1" i="1" dirty="0">
                <a:solidFill>
                  <a:schemeClr val="bg1"/>
                </a:solidFill>
                <a:effectLst/>
                <a:latin typeface="Monotype Corsiva" panose="03010101010201010101" pitchFamily="66" charset="0"/>
                <a:ea typeface="Calibri" panose="020F0502020204030204" pitchFamily="34" charset="0"/>
              </a:rPr>
              <a:t>linee guida per azioni di intervento concrete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16836AF-5E4D-FC7A-0DC6-A0E17BADFD25}"/>
              </a:ext>
            </a:extLst>
          </p:cNvPr>
          <p:cNvSpPr txBox="1"/>
          <p:nvPr/>
        </p:nvSpPr>
        <p:spPr>
          <a:xfrm>
            <a:off x="4557908" y="5019905"/>
            <a:ext cx="70580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“processo di cambiamento nel quale l'utilizzo delle risorse del pianeta deve permettere alle stesse di potersi rigenerare in modo da fornire alle generazioni future lo stesso livello dei periodi precedenti”. </a:t>
            </a:r>
            <a:endParaRPr lang="it-IT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0223C8A-385A-0A10-C505-871FDD4FBB44}"/>
              </a:ext>
            </a:extLst>
          </p:cNvPr>
          <p:cNvSpPr txBox="1"/>
          <p:nvPr/>
        </p:nvSpPr>
        <p:spPr>
          <a:xfrm>
            <a:off x="4557908" y="4378129"/>
            <a:ext cx="6807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</a:rPr>
              <a:t>Prima definizione di «Sviluppo Sostenibile»</a:t>
            </a:r>
          </a:p>
        </p:txBody>
      </p:sp>
      <p:pic>
        <p:nvPicPr>
          <p:cNvPr id="2050" name="Picture 2" descr="La sagoma dello sviluppo sostenibile: il Rapporto Brundtland">
            <a:extLst>
              <a:ext uri="{FF2B5EF4-FFF2-40B4-BE49-F238E27FC236}">
                <a16:creationId xmlns:a16="http://schemas.microsoft.com/office/drawing/2014/main" id="{F869C295-2AA5-3CF5-6243-682E7F1A5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1561"/>
            <a:ext cx="4105072" cy="298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461BAF7-985A-0896-857E-AF846FA7C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80" y="14155"/>
            <a:ext cx="2499229" cy="27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7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mmary and conclusions of the Rio Summit. Second Earth Summit – SGK-Planet">
            <a:extLst>
              <a:ext uri="{FF2B5EF4-FFF2-40B4-BE49-F238E27FC236}">
                <a16:creationId xmlns:a16="http://schemas.microsoft.com/office/drawing/2014/main" id="{868FDD14-606D-2D83-AA2C-FF9376E3D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667500" cy="466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A78840E-475F-3C7C-1FDA-7D91AF21B036}"/>
              </a:ext>
            </a:extLst>
          </p:cNvPr>
          <p:cNvSpPr txBox="1"/>
          <p:nvPr/>
        </p:nvSpPr>
        <p:spPr>
          <a:xfrm>
            <a:off x="6681519" y="376306"/>
            <a:ext cx="5325655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di Equità fra generazioni</a:t>
            </a:r>
            <a:r>
              <a:rPr lang="it-IT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P. di Integrazione Ambientale</a:t>
            </a:r>
            <a:r>
              <a:rPr lang="it-IT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come strumento per lo sviluppo sostenibile;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P. Responsabilità comuni Stati</a:t>
            </a:r>
            <a:r>
              <a:rPr lang="it-IT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                         pur riconoscendo i differenti contributi al degrado ambientale globale;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P. di Precauzione</a:t>
            </a:r>
            <a:r>
              <a:rPr lang="it-IT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in caso di rischio di danno grave, non differire le misure per prevenirlo, anche se non c’è certezza scientifica;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it-IT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P.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“chi inquina paga” </a:t>
            </a:r>
            <a:r>
              <a:rPr lang="it-IT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base al quale è l'inquinatore a dover sostenere il costo dell'inquinamento.</a:t>
            </a:r>
            <a:endParaRPr lang="it-IT" sz="20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A0658A0-2FC6-9621-27E5-4F38198A1F3A}"/>
              </a:ext>
            </a:extLst>
          </p:cNvPr>
          <p:cNvSpPr txBox="1"/>
          <p:nvPr/>
        </p:nvSpPr>
        <p:spPr>
          <a:xfrm>
            <a:off x="-448539" y="-210842"/>
            <a:ext cx="6369654" cy="587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60"/>
              </a:spcBef>
              <a:spcAft>
                <a:spcPts val="800"/>
              </a:spcAft>
            </a:pPr>
            <a:r>
              <a:rPr lang="it-IT" sz="24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1992 - Rio de Janeiro, Summit della Terra</a:t>
            </a:r>
            <a:endParaRPr lang="it-IT" sz="2400" dirty="0">
              <a:solidFill>
                <a:srgbClr val="C00000"/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0CCC2BC-9466-85EC-B253-1E3008F0975B}"/>
              </a:ext>
            </a:extLst>
          </p:cNvPr>
          <p:cNvSpPr txBox="1"/>
          <p:nvPr/>
        </p:nvSpPr>
        <p:spPr>
          <a:xfrm>
            <a:off x="0" y="4861115"/>
            <a:ext cx="12007174" cy="2037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1a convenzione sulla Diversità Biologica </a:t>
            </a:r>
            <a:r>
              <a:rPr lang="it-IT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sui cambiamenti climatici,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Agenda 21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rogramma di azioni locali che coinvolgano la popolazione: «lo sviluppo sostenibile una prospettiva da perseguire per tutti i popoli del mondo, per invertire l’impatto negativo delle attività antropiche sull’ambiente».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8434F01-4634-6029-8375-D17171E1799D}"/>
              </a:ext>
            </a:extLst>
          </p:cNvPr>
          <p:cNvSpPr txBox="1"/>
          <p:nvPr/>
        </p:nvSpPr>
        <p:spPr>
          <a:xfrm>
            <a:off x="10337426" y="0"/>
            <a:ext cx="169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bg2"/>
                </a:solidFill>
                <a:highlight>
                  <a:srgbClr val="FFFF00"/>
                </a:highlight>
              </a:rPr>
              <a:t>PRINCIPI</a:t>
            </a:r>
          </a:p>
        </p:txBody>
      </p:sp>
    </p:spTree>
    <p:extLst>
      <p:ext uri="{BB962C8B-B14F-4D97-AF65-F5344CB8AC3E}">
        <p14:creationId xmlns:p14="http://schemas.microsoft.com/office/powerpoint/2010/main" val="129151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6E2A9642-D276-D5C6-4E79-D1C2CBCB1A9D}"/>
              </a:ext>
            </a:extLst>
          </p:cNvPr>
          <p:cNvSpPr txBox="1"/>
          <p:nvPr/>
        </p:nvSpPr>
        <p:spPr>
          <a:xfrm>
            <a:off x="1974477" y="190215"/>
            <a:ext cx="8243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Il 2015 rappresenta un anno di forte impegno globale</a:t>
            </a:r>
            <a:endParaRPr lang="it-IT" sz="2400" b="1" dirty="0">
              <a:solidFill>
                <a:srgbClr val="FFFF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61F2464-AA6C-61E0-350F-4CAAB2831692}"/>
              </a:ext>
            </a:extLst>
          </p:cNvPr>
          <p:cNvSpPr txBox="1"/>
          <p:nvPr/>
        </p:nvSpPr>
        <p:spPr>
          <a:xfrm>
            <a:off x="605117" y="1012843"/>
            <a:ext cx="8135470" cy="1426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b="1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Il 24 Maggio 2015</a:t>
            </a:r>
            <a:r>
              <a:rPr lang="it-IT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Enciclica Laudato Sì di Papa Francesco. Il tema della Custodia del Creato e la denuncia dei crimini umani contro l’ambiente, nel cuore della pastorale ecclesiale e dell’attenzione mondiale</a:t>
            </a:r>
            <a:endParaRPr lang="it-IT" sz="2000" b="1" dirty="0"/>
          </a:p>
        </p:txBody>
      </p:sp>
      <p:pic>
        <p:nvPicPr>
          <p:cNvPr id="1026" name="Picture 2" descr="LAUDATO SI' di Papa Francesco">
            <a:extLst>
              <a:ext uri="{FF2B5EF4-FFF2-40B4-BE49-F238E27FC236}">
                <a16:creationId xmlns:a16="http://schemas.microsoft.com/office/drawing/2014/main" id="{F2F7D0C4-9C88-84E3-7016-215312165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576" y="421048"/>
            <a:ext cx="2940424" cy="188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5D6542B-C3CE-5971-5A50-34B213D71D12}"/>
              </a:ext>
            </a:extLst>
          </p:cNvPr>
          <p:cNvSpPr txBox="1"/>
          <p:nvPr/>
        </p:nvSpPr>
        <p:spPr>
          <a:xfrm>
            <a:off x="6239439" y="2937468"/>
            <a:ext cx="5952561" cy="3730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b="1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Il 12 Dicembre 2015  </a:t>
            </a:r>
            <a:r>
              <a:rPr lang="it-IT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it-IT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Accordi di Parigi, Egida ONU</a:t>
            </a:r>
          </a:p>
          <a:p>
            <a:pPr algn="just">
              <a:lnSpc>
                <a:spcPct val="150000"/>
              </a:lnSpc>
            </a:pPr>
            <a:r>
              <a:rPr lang="it-IT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lmeno 55 paesi (55% emissioni globali di gas serra)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concordano di mantenere sotto i 2°, limitandolo ad 1,5° La T. m</a:t>
            </a:r>
            <a:r>
              <a:rPr lang="it-IT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edia globale.</a:t>
            </a:r>
            <a:r>
              <a:rPr lang="it-IT" sz="2000" b="1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it-IT" sz="2000" b="1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Solo 19 </a:t>
            </a:r>
            <a:r>
              <a:rPr kumimoji="0" lang="it-IT" sz="2000" b="1" i="0" u="none" strike="noStrike" kern="1200" cap="none" spc="-25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hanno ratificato l’accordo </a:t>
            </a:r>
            <a:r>
              <a:rPr lang="it-IT" sz="2000" b="1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non ci sono i cosiddetti “grandi emettitori”  (Cina, Stati Uniti e India).</a:t>
            </a:r>
            <a:r>
              <a:rPr lang="it-IT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Il che rischia di vanificare i tentativi di invertire la tendenza</a:t>
            </a:r>
            <a:endParaRPr lang="it-I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Accordo di Parigi per il contrasto al cambiamento climatico: oggi entra in  vigore | Rete Clima">
            <a:extLst>
              <a:ext uri="{FF2B5EF4-FFF2-40B4-BE49-F238E27FC236}">
                <a16:creationId xmlns:a16="http://schemas.microsoft.com/office/drawing/2014/main" id="{33A3D967-0FCE-1E0E-AD18-8C9C70B1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0350"/>
            <a:ext cx="6096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30534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E0E4E1-933C-2EDE-1D14-26D5172E1566}"/>
              </a:ext>
            </a:extLst>
          </p:cNvPr>
          <p:cNvSpPr txBox="1"/>
          <p:nvPr/>
        </p:nvSpPr>
        <p:spPr>
          <a:xfrm>
            <a:off x="80682" y="-68014"/>
            <a:ext cx="6656295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spc="-25" dirty="0">
                <a:solidFill>
                  <a:schemeClr val="bg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it-IT" sz="2400" b="1" spc="-25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ettembre 2015</a:t>
            </a:r>
            <a:r>
              <a:rPr lang="it-IT" sz="2400" b="1" spc="-2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kumimoji="0" lang="it-IT" sz="2400" b="1" i="0" u="none" strike="noStrike" kern="1200" cap="none" spc="-25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“l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’Agenda 2030 per lo Sviluppo Sostenibile.</a:t>
            </a:r>
          </a:p>
        </p:txBody>
      </p:sp>
      <p:pic>
        <p:nvPicPr>
          <p:cNvPr id="2050" name="Picture 2" descr="Agenda 2030 per uno sviluppo sostenibile - CBM Missioni cristiane per i  ciechi nel mondo Svizzera">
            <a:extLst>
              <a:ext uri="{FF2B5EF4-FFF2-40B4-BE49-F238E27FC236}">
                <a16:creationId xmlns:a16="http://schemas.microsoft.com/office/drawing/2014/main" id="{455968EC-5418-786A-8925-8235CE2CF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977" y="0"/>
            <a:ext cx="5455023" cy="385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27DB4C9-116F-8766-7780-30D4FD69DB07}"/>
              </a:ext>
            </a:extLst>
          </p:cNvPr>
          <p:cNvSpPr txBox="1"/>
          <p:nvPr/>
        </p:nvSpPr>
        <p:spPr>
          <a:xfrm>
            <a:off x="80683" y="955428"/>
            <a:ext cx="6656294" cy="2345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193 Paesi membri dell’ONU. «P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rogramma d’azione per le persone, il pianeta e la prosperità».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 Obiettivi per lo Sviluppo Sostenibile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SDGs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 169 ‘target’ o traguardi, avviato all’inizio del 2016, con l’impegno di raggiungerli entro il 2030. 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35ECAB2-4C45-08E2-23E0-9272CBFB99DA}"/>
              </a:ext>
            </a:extLst>
          </p:cNvPr>
          <p:cNvSpPr txBox="1"/>
          <p:nvPr/>
        </p:nvSpPr>
        <p:spPr>
          <a:xfrm>
            <a:off x="40341" y="3387110"/>
            <a:ext cx="12111318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Rapporto del Segretario Generale dell’ONU:</a:t>
            </a:r>
          </a:p>
          <a:p>
            <a:pPr algn="just">
              <a:lnSpc>
                <a:spcPct val="150000"/>
              </a:lnSpc>
            </a:pPr>
            <a:r>
              <a:rPr lang="it-IT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it-IT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icadute negative per molti aspetti sociali ed economici, dopo la Pandemia: redditi (Goal 1), cibo (Goal 2), servizi sanitari (Goal 3), educativi (Goal 4), violenza di genere (Goal 5), a ricadute sulle aree più povere (Goal 11) e sulle aree di conflitto (Goal 16). </a:t>
            </a:r>
          </a:p>
          <a:p>
            <a:pPr algn="just"/>
            <a:endParaRPr lang="it-IT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it-IT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 l’Italia un primo </a:t>
            </a:r>
            <a:r>
              <a:rPr lang="it-IT" b="1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studio condotto dalla Fondazione Mattei</a:t>
            </a:r>
            <a:r>
              <a:rPr lang="it-IT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ha valutato già a maggio che gli obiettivi maggiormente interessati dall’emergenza sarebbero stati: il Goal 1, “Povertà zero”, il Goal 4, “Istruzione di qualità”, e primo fra tutti il Goal 8, “Lavoro dignitoso e crescita economica”, ma che in totale 13 su 17 sarebbero stati negativamente influenzati. Secondo Rapporto dell’ASVIS di ottobre, in Italia, per effetto della crisi, si sarebbe registrato un peggioramento per 9 dei 17 Obiettivi di sviluppo sostenibile</a:t>
            </a:r>
            <a:r>
              <a:rPr lang="it-IT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it-IT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9982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FA790747-FEA3-1278-48E4-9B569DC76377}"/>
              </a:ext>
            </a:extLst>
          </p:cNvPr>
          <p:cNvSpPr txBox="1"/>
          <p:nvPr/>
        </p:nvSpPr>
        <p:spPr>
          <a:xfrm>
            <a:off x="6395200" y="0"/>
            <a:ext cx="5796800" cy="2794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TUTTAVIA,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nonostante innumerevoli vertici, rapporti sullo stato del Pianeta (ICPP ogni due anni, WWF, </a:t>
            </a:r>
            <a:r>
              <a:rPr lang="it-IT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Grenpeace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Lega Ambiente, etc.), n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on oltre le nobili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dichiarazioni di intenti.</a:t>
            </a:r>
            <a:endParaRPr lang="it-IT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3D30A8A-7CB0-B57E-1210-4A3EB8697AC0}"/>
              </a:ext>
            </a:extLst>
          </p:cNvPr>
          <p:cNvSpPr txBox="1"/>
          <p:nvPr/>
        </p:nvSpPr>
        <p:spPr>
          <a:xfrm>
            <a:off x="981635" y="4616040"/>
            <a:ext cx="11510684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4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interessi miliardari industria fossile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it-IT" sz="24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ritrosia paesi emergenti che non hanno intenzione di limitare la propria crescita</a:t>
            </a:r>
            <a:r>
              <a:rPr lang="it-IT" sz="24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4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“negazionismo” che rigetta il nesso tra attività umane e dissesto ambientale;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24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larghissime fasce di opinione pubblica, non disposta a sacrifici. </a:t>
            </a:r>
          </a:p>
        </p:txBody>
      </p:sp>
      <p:pic>
        <p:nvPicPr>
          <p:cNvPr id="3074" name="Picture 2" descr="Sforzi inutili: eliminali e dici addio al panico - Riza.it">
            <a:extLst>
              <a:ext uri="{FF2B5EF4-FFF2-40B4-BE49-F238E27FC236}">
                <a16:creationId xmlns:a16="http://schemas.microsoft.com/office/drawing/2014/main" id="{212A448D-B51A-983B-F5E4-5888DB33E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95200" cy="279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caldamento globale: l'industria dei combustibili fossili resta a  guardare - Il Blog di Beppe Grillo">
            <a:extLst>
              <a:ext uri="{FF2B5EF4-FFF2-40B4-BE49-F238E27FC236}">
                <a16:creationId xmlns:a16="http://schemas.microsoft.com/office/drawing/2014/main" id="{727D8966-FBAF-EAAE-AD1A-C449092F9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996"/>
            <a:ext cx="2895295" cy="204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limalteranti.it » Dal negazionismo al livore: e magari chiedere scusa?">
            <a:extLst>
              <a:ext uri="{FF2B5EF4-FFF2-40B4-BE49-F238E27FC236}">
                <a16:creationId xmlns:a16="http://schemas.microsoft.com/office/drawing/2014/main" id="{229024B6-A7B3-DAAC-543D-06793BA66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295" y="2794996"/>
            <a:ext cx="3075199" cy="204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asse bizzarre nel mondo - Fisco e contabilità | Studio Pietrella">
            <a:extLst>
              <a:ext uri="{FF2B5EF4-FFF2-40B4-BE49-F238E27FC236}">
                <a16:creationId xmlns:a16="http://schemas.microsoft.com/office/drawing/2014/main" id="{BDCC2C29-2E61-B8A5-01BD-97BED7004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800" y="2794996"/>
            <a:ext cx="3075199" cy="204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BRICS contro NATO">
            <a:extLst>
              <a:ext uri="{FF2B5EF4-FFF2-40B4-BE49-F238E27FC236}">
                <a16:creationId xmlns:a16="http://schemas.microsoft.com/office/drawing/2014/main" id="{AE3FEFE8-3E72-DDB7-5CBA-EAEED1E66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214" y="2794997"/>
            <a:ext cx="3128585" cy="204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93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Base">
  <a:themeElements>
    <a:clrScheme name="Base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erlino">
  <a:themeElements>
    <a:clrScheme name="Berlino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o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5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6.xml><?xml version="1.0" encoding="utf-8"?>
<a:theme xmlns:a="http://schemas.openxmlformats.org/drawingml/2006/main" name="Circuito">
  <a:themeElements>
    <a:clrScheme name="Circuito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7.xml><?xml version="1.0" encoding="utf-8"?>
<a:theme xmlns:a="http://schemas.openxmlformats.org/drawingml/2006/main" name="1_Circuito">
  <a:themeElements>
    <a:clrScheme name="Circuito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8.xml><?xml version="1.0" encoding="utf-8"?>
<a:theme xmlns:a="http://schemas.openxmlformats.org/drawingml/2006/main" name="2_Circuito">
  <a:themeElements>
    <a:clrScheme name="Circuito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9.xml><?xml version="1.0" encoding="utf-8"?>
<a:theme xmlns:a="http://schemas.openxmlformats.org/drawingml/2006/main" name="3_Circuito">
  <a:themeElements>
    <a:clrScheme name="Circuito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2289</Words>
  <Application>Microsoft Office PowerPoint</Application>
  <PresentationFormat>Widescreen</PresentationFormat>
  <Paragraphs>206</Paragraphs>
  <Slides>27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9</vt:i4>
      </vt:variant>
      <vt:variant>
        <vt:lpstr>Titoli diapositive</vt:lpstr>
      </vt:variant>
      <vt:variant>
        <vt:i4>27</vt:i4>
      </vt:variant>
    </vt:vector>
  </HeadingPairs>
  <TitlesOfParts>
    <vt:vector size="51" baseType="lpstr">
      <vt:lpstr>Algerian</vt:lpstr>
      <vt:lpstr>Arial</vt:lpstr>
      <vt:lpstr>Arial Black</vt:lpstr>
      <vt:lpstr>Bookman Old Style</vt:lpstr>
      <vt:lpstr>Calibri</vt:lpstr>
      <vt:lpstr>Calibri Light</vt:lpstr>
      <vt:lpstr>Century Gothic</vt:lpstr>
      <vt:lpstr>Corbel</vt:lpstr>
      <vt:lpstr>Monotype Corsiva</vt:lpstr>
      <vt:lpstr>Rockwell</vt:lpstr>
      <vt:lpstr>Symbol</vt:lpstr>
      <vt:lpstr>Times New Roman</vt:lpstr>
      <vt:lpstr>Trebuchet MS</vt:lpstr>
      <vt:lpstr>Tw Cen MT</vt:lpstr>
      <vt:lpstr>Wingdings 3</vt:lpstr>
      <vt:lpstr>Base</vt:lpstr>
      <vt:lpstr>Damask</vt:lpstr>
      <vt:lpstr>1_Tema di Office</vt:lpstr>
      <vt:lpstr>Berlino</vt:lpstr>
      <vt:lpstr>Sezione</vt:lpstr>
      <vt:lpstr>Circuito</vt:lpstr>
      <vt:lpstr>1_Circuito</vt:lpstr>
      <vt:lpstr>2_Circuito</vt:lpstr>
      <vt:lpstr>3_Circuito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domenico iannascoli</dc:creator>
  <cp:lastModifiedBy>domenico iannascoli</cp:lastModifiedBy>
  <cp:revision>20</cp:revision>
  <dcterms:created xsi:type="dcterms:W3CDTF">2023-01-29T16:30:26Z</dcterms:created>
  <dcterms:modified xsi:type="dcterms:W3CDTF">2023-02-27T15:36:03Z</dcterms:modified>
</cp:coreProperties>
</file>