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7" r:id="rId4"/>
    <p:sldId id="270" r:id="rId5"/>
    <p:sldId id="275" r:id="rId6"/>
    <p:sldId id="272" r:id="rId7"/>
    <p:sldId id="273" r:id="rId8"/>
    <p:sldId id="269" r:id="rId9"/>
    <p:sldId id="265" r:id="rId10"/>
    <p:sldId id="260" r:id="rId11"/>
    <p:sldId id="274" r:id="rId12"/>
    <p:sldId id="261" r:id="rId13"/>
    <p:sldId id="262" r:id="rId14"/>
    <p:sldId id="263" r:id="rId15"/>
    <p:sldId id="266" r:id="rId16"/>
    <p:sldId id="268" r:id="rId17"/>
    <p:sldId id="258" r:id="rId18"/>
    <p:sldId id="264"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54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38530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76577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08153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1273839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7474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1589573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430343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109034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87600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B3A60B-4B3C-49FB-A150-E54741E9C223}" type="datetimeFigureOut">
              <a:rPr lang="it-IT" smtClean="0"/>
              <a:t>22/01/2023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298277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B3A60B-4B3C-49FB-A150-E54741E9C223}" type="datetimeFigureOut">
              <a:rPr lang="it-IT" smtClean="0"/>
              <a:t>22/01/2023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38846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B3A60B-4B3C-49FB-A150-E54741E9C223}" type="datetimeFigureOut">
              <a:rPr lang="it-IT" smtClean="0"/>
              <a:t>22/01/2023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71325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B3A60B-4B3C-49FB-A150-E54741E9C223}" type="datetimeFigureOut">
              <a:rPr lang="it-IT" smtClean="0"/>
              <a:t>22/01/2023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89349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3A60B-4B3C-49FB-A150-E54741E9C223}" type="datetimeFigureOut">
              <a:rPr lang="it-IT" smtClean="0"/>
              <a:t>22/01/2023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118295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B3A60B-4B3C-49FB-A150-E54741E9C223}" type="datetimeFigureOut">
              <a:rPr lang="it-IT" smtClean="0"/>
              <a:t>22/01/2023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172306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B3A60B-4B3C-49FB-A150-E54741E9C223}" type="datetimeFigureOut">
              <a:rPr lang="it-IT" smtClean="0"/>
              <a:t>22/01/2023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17B160D-3378-4887-A760-C3D89FC2A684}" type="slidenum">
              <a:rPr lang="it-IT" smtClean="0"/>
              <a:t>‹N›</a:t>
            </a:fld>
            <a:endParaRPr lang="it-IT"/>
          </a:p>
        </p:txBody>
      </p:sp>
    </p:spTree>
    <p:extLst>
      <p:ext uri="{BB962C8B-B14F-4D97-AF65-F5344CB8AC3E}">
        <p14:creationId xmlns:p14="http://schemas.microsoft.com/office/powerpoint/2010/main" val="324670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B3A60B-4B3C-49FB-A150-E54741E9C223}" type="datetimeFigureOut">
              <a:rPr lang="it-IT" smtClean="0"/>
              <a:t>22/01/2023</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17B160D-3378-4887-A760-C3D89FC2A684}" type="slidenum">
              <a:rPr lang="it-IT" smtClean="0"/>
              <a:t>‹N›</a:t>
            </a:fld>
            <a:endParaRPr lang="it-IT"/>
          </a:p>
        </p:txBody>
      </p:sp>
    </p:spTree>
    <p:extLst>
      <p:ext uri="{BB962C8B-B14F-4D97-AF65-F5344CB8AC3E}">
        <p14:creationId xmlns:p14="http://schemas.microsoft.com/office/powerpoint/2010/main" val="331288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farcampus.unito.it/corsi/0010/corso.aspx?mod=2&amp;uni=1&amp;arg=1&amp;pag=1" TargetMode="External"/><Relationship Id="rId2" Type="http://schemas.openxmlformats.org/officeDocument/2006/relationships/hyperlink" Target="http://www.emsf.rai.it/biografie/anagrafico.asp?d=7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IL GRUPPO: PUNTI DI FORZA E DI DEBOLEZZA</a:t>
            </a:r>
            <a:endParaRPr lang="it-IT" b="1" dirty="0"/>
          </a:p>
        </p:txBody>
      </p:sp>
      <p:sp>
        <p:nvSpPr>
          <p:cNvPr id="3" name="Sottotitolo 2"/>
          <p:cNvSpPr>
            <a:spLocks noGrp="1"/>
          </p:cNvSpPr>
          <p:nvPr>
            <p:ph type="subTitle" idx="1"/>
          </p:nvPr>
        </p:nvSpPr>
        <p:spPr/>
        <p:txBody>
          <a:bodyPr>
            <a:noAutofit/>
          </a:bodyPr>
          <a:lstStyle/>
          <a:p>
            <a:endParaRPr lang="it-IT" sz="1600" dirty="0" smtClean="0"/>
          </a:p>
          <a:p>
            <a:r>
              <a:rPr lang="it-IT" sz="1600" dirty="0" smtClean="0"/>
              <a:t>dott.ssa Barbara </a:t>
            </a:r>
            <a:r>
              <a:rPr lang="it-IT" sz="1600" dirty="0" err="1" smtClean="0"/>
              <a:t>Pacilio</a:t>
            </a:r>
            <a:r>
              <a:rPr lang="it-IT" sz="1600" dirty="0" smtClean="0"/>
              <a:t> </a:t>
            </a:r>
          </a:p>
          <a:p>
            <a:r>
              <a:rPr lang="it-IT" sz="1600" dirty="0" smtClean="0"/>
              <a:t>dott.ssa Marina Scappaticci </a:t>
            </a:r>
          </a:p>
          <a:p>
            <a:endParaRPr lang="it-IT" sz="1600" dirty="0"/>
          </a:p>
          <a:p>
            <a:pPr algn="l"/>
            <a:r>
              <a:rPr lang="it-IT" sz="1600" dirty="0" smtClean="0"/>
              <a:t>Caserta, </a:t>
            </a:r>
            <a:r>
              <a:rPr lang="it-IT" sz="1600" dirty="0" smtClean="0"/>
              <a:t>23 Gennaio 2023</a:t>
            </a:r>
            <a:endParaRPr lang="it-IT" sz="1600" dirty="0"/>
          </a:p>
        </p:txBody>
      </p:sp>
    </p:spTree>
    <p:extLst>
      <p:ext uri="{BB962C8B-B14F-4D97-AF65-F5344CB8AC3E}">
        <p14:creationId xmlns:p14="http://schemas.microsoft.com/office/powerpoint/2010/main" val="1694256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COSA È IL CONFLITTO?</a:t>
            </a:r>
            <a:endParaRPr lang="it-IT" b="1" dirty="0"/>
          </a:p>
        </p:txBody>
      </p:sp>
      <p:sp>
        <p:nvSpPr>
          <p:cNvPr id="3" name="Segnaposto contenuto 2"/>
          <p:cNvSpPr>
            <a:spLocks noGrp="1"/>
          </p:cNvSpPr>
          <p:nvPr>
            <p:ph idx="1"/>
          </p:nvPr>
        </p:nvSpPr>
        <p:spPr/>
        <p:txBody>
          <a:bodyPr/>
          <a:lstStyle/>
          <a:p>
            <a:pPr marL="0" indent="0" algn="just">
              <a:buNone/>
            </a:pPr>
            <a:r>
              <a:rPr lang="it-IT" i="1" dirty="0"/>
              <a:t>Il conflitto è un fenomeno sociale inevitabile - secondo certi aspetti, </a:t>
            </a:r>
            <a:r>
              <a:rPr lang="it-IT" i="1" dirty="0" smtClean="0"/>
              <a:t>anche desiderabile </a:t>
            </a:r>
            <a:r>
              <a:rPr lang="it-IT" i="1" dirty="0"/>
              <a:t>– che caratterizza le relazioni fra le persone nonché la vita </a:t>
            </a:r>
            <a:r>
              <a:rPr lang="it-IT" i="1" dirty="0" smtClean="0"/>
              <a:t>delle organizzazioni </a:t>
            </a:r>
            <a:r>
              <a:rPr lang="it-IT" i="1" dirty="0"/>
              <a:t>e dei </a:t>
            </a:r>
            <a:r>
              <a:rPr lang="it-IT" i="1" dirty="0" smtClean="0"/>
              <a:t>gruppi.</a:t>
            </a:r>
          </a:p>
          <a:p>
            <a:pPr algn="just"/>
            <a:endParaRPr lang="it-IT" i="1" dirty="0"/>
          </a:p>
          <a:p>
            <a:pPr marL="0" indent="0">
              <a:buNone/>
            </a:pPr>
            <a:r>
              <a:rPr lang="it-IT" dirty="0"/>
              <a:t>Facciamo subito una distinzione tra </a:t>
            </a:r>
            <a:r>
              <a:rPr lang="it-IT" i="1" dirty="0"/>
              <a:t>i conflitti che si creano per il mantenimento </a:t>
            </a:r>
            <a:r>
              <a:rPr lang="it-IT" i="1" dirty="0" smtClean="0"/>
              <a:t>del funzionamento </a:t>
            </a:r>
            <a:r>
              <a:rPr lang="it-IT" i="1" dirty="0"/>
              <a:t>esistente </a:t>
            </a:r>
            <a:r>
              <a:rPr lang="it-IT" dirty="0"/>
              <a:t>e </a:t>
            </a:r>
            <a:r>
              <a:rPr lang="it-IT" i="1" dirty="0"/>
              <a:t>i conflitti provocati dal cambiamento.</a:t>
            </a:r>
            <a:endParaRPr lang="it-IT" dirty="0"/>
          </a:p>
        </p:txBody>
      </p:sp>
    </p:spTree>
    <p:extLst>
      <p:ext uri="{BB962C8B-B14F-4D97-AF65-F5344CB8AC3E}">
        <p14:creationId xmlns:p14="http://schemas.microsoft.com/office/powerpoint/2010/main" val="3752087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7700" y="178526"/>
            <a:ext cx="8596668" cy="1320800"/>
          </a:xfrm>
        </p:spPr>
        <p:txBody>
          <a:bodyPr/>
          <a:lstStyle/>
          <a:p>
            <a:r>
              <a:rPr lang="it-IT" dirty="0" smtClean="0"/>
              <a:t>Attività</a:t>
            </a:r>
            <a:endParaRPr lang="it-IT" dirty="0"/>
          </a:p>
        </p:txBody>
      </p:sp>
      <p:sp>
        <p:nvSpPr>
          <p:cNvPr id="3" name="Segnaposto contenuto 2"/>
          <p:cNvSpPr>
            <a:spLocks noGrp="1"/>
          </p:cNvSpPr>
          <p:nvPr>
            <p:ph idx="1"/>
          </p:nvPr>
        </p:nvSpPr>
        <p:spPr>
          <a:xfrm>
            <a:off x="218365" y="1064525"/>
            <a:ext cx="9826388" cy="5390866"/>
          </a:xfrm>
        </p:spPr>
        <p:txBody>
          <a:bodyPr>
            <a:normAutofit fontScale="85000" lnSpcReduction="20000"/>
          </a:bodyPr>
          <a:lstStyle/>
          <a:p>
            <a:pPr marL="0" indent="0" algn="just">
              <a:buNone/>
            </a:pPr>
            <a:r>
              <a:rPr lang="it-IT" dirty="0"/>
              <a:t>Siete un gruppo di vacanzieri che sta godendo di una bellissima crociera sull’oceano atlantico. </a:t>
            </a:r>
            <a:r>
              <a:rPr lang="it-IT" dirty="0" smtClean="0"/>
              <a:t> Il </a:t>
            </a:r>
            <a:r>
              <a:rPr lang="it-IT" dirty="0"/>
              <a:t>vostro porto di partenza è stato Palos, la vostra meta sono le Isole del Mar dei Caraibi, non avete minimamente idea di quale possa essere la vostra attuale </a:t>
            </a:r>
            <a:r>
              <a:rPr lang="it-IT" dirty="0" smtClean="0"/>
              <a:t>posizione. Vi </a:t>
            </a:r>
            <a:r>
              <a:rPr lang="it-IT" dirty="0"/>
              <a:t>state divertendo tantissimo, il sole è bello alto nel cielo, il mare è una tavola, gli animatori stanno organizzando giochi e feste </a:t>
            </a:r>
            <a:r>
              <a:rPr lang="it-IT" dirty="0" smtClean="0"/>
              <a:t>simpaticissime. Nulla </a:t>
            </a:r>
            <a:r>
              <a:rPr lang="it-IT" dirty="0"/>
              <a:t>può rovinare la vostra vacanza ……CRAC</a:t>
            </a:r>
            <a:r>
              <a:rPr lang="it-IT" dirty="0" smtClean="0"/>
              <a:t>!!! La </a:t>
            </a:r>
            <a:r>
              <a:rPr lang="it-IT" dirty="0"/>
              <a:t>nave ha urtato qualcosa: un ICEBERG? UN ICEBERG</a:t>
            </a:r>
            <a:r>
              <a:rPr lang="it-IT" dirty="0" smtClean="0"/>
              <a:t>!!! Dovete </a:t>
            </a:r>
            <a:r>
              <a:rPr lang="it-IT" dirty="0"/>
              <a:t>mettervi in </a:t>
            </a:r>
            <a:r>
              <a:rPr lang="it-IT" dirty="0" smtClean="0"/>
              <a:t>salvo! All’orizzonte </a:t>
            </a:r>
            <a:r>
              <a:rPr lang="it-IT" dirty="0"/>
              <a:t>si vede un’isola della quale non sapete nulla: non conoscete la posizione nell’oceano, non sapete se si ritrova su rotte normali (quindi non avete idea quando e se </a:t>
            </a:r>
            <a:r>
              <a:rPr lang="it-IT" dirty="0" smtClean="0"/>
              <a:t>potreste </a:t>
            </a:r>
            <a:r>
              <a:rPr lang="it-IT" dirty="0"/>
              <a:t>essere salvati), non sapete se è abitata non sapete che tipo di vegetazione e/o animali ci possano essere. </a:t>
            </a:r>
            <a:r>
              <a:rPr lang="it-IT" dirty="0" smtClean="0"/>
              <a:t>L’unica </a:t>
            </a:r>
            <a:r>
              <a:rPr lang="it-IT" dirty="0"/>
              <a:t>cosa che è chiara è che l’oceano è infestato di SQUALI famelici, si vedono da sopra la </a:t>
            </a:r>
            <a:r>
              <a:rPr lang="it-IT" dirty="0" smtClean="0"/>
              <a:t>tolda! A </a:t>
            </a:r>
            <a:r>
              <a:rPr lang="it-IT" dirty="0"/>
              <a:t>vostra disposizione c’è una scialuppa che può trasportare solo il numero di persone di cui il vostro gruppo si compone, oltre ad UNO oggetto, dico UNO di quelli di seguito elencati:</a:t>
            </a:r>
          </a:p>
          <a:p>
            <a:pPr lvl="0"/>
            <a:r>
              <a:rPr lang="it-IT" dirty="0"/>
              <a:t>Cassetta degli attrezzi chiusa a </a:t>
            </a:r>
            <a:r>
              <a:rPr lang="it-IT" dirty="0" smtClean="0"/>
              <a:t>chiave </a:t>
            </a:r>
            <a:r>
              <a:rPr lang="it-IT" dirty="0"/>
              <a:t>(non avete il tempo di aprirla e di controllare quali attrezzi contiene).</a:t>
            </a:r>
          </a:p>
          <a:p>
            <a:pPr lvl="0"/>
            <a:r>
              <a:rPr lang="it-IT" dirty="0"/>
              <a:t>Sacco con dentro coperte invernali.</a:t>
            </a:r>
          </a:p>
          <a:p>
            <a:pPr lvl="0"/>
            <a:r>
              <a:rPr lang="it-IT" dirty="0"/>
              <a:t>Pacco di viveri (scatolame vario). Razione normale per una settimana.</a:t>
            </a:r>
          </a:p>
          <a:p>
            <a:pPr lvl="0"/>
            <a:r>
              <a:rPr lang="it-IT" dirty="0"/>
              <a:t>Valigia con Armi.</a:t>
            </a:r>
          </a:p>
          <a:p>
            <a:pPr lvl="0"/>
            <a:r>
              <a:rPr lang="it-IT" dirty="0"/>
              <a:t>Cane di razza </a:t>
            </a:r>
            <a:r>
              <a:rPr lang="it-IT" dirty="0" smtClean="0"/>
              <a:t>discutibile.</a:t>
            </a:r>
            <a:endParaRPr lang="it-IT" dirty="0"/>
          </a:p>
          <a:p>
            <a:pPr lvl="0"/>
            <a:r>
              <a:rPr lang="it-IT" dirty="0"/>
              <a:t>Radiotrasmittente rotta.</a:t>
            </a:r>
          </a:p>
          <a:p>
            <a:pPr lvl="0"/>
            <a:r>
              <a:rPr lang="it-IT" dirty="0"/>
              <a:t>PSP a batterie </a:t>
            </a:r>
            <a:r>
              <a:rPr lang="it-IT" dirty="0" smtClean="0"/>
              <a:t>interminabili.</a:t>
            </a:r>
            <a:endParaRPr lang="it-IT" dirty="0"/>
          </a:p>
          <a:p>
            <a:pPr marL="0" indent="0">
              <a:buNone/>
            </a:pPr>
            <a:r>
              <a:rPr lang="it-IT" b="1" dirty="0"/>
              <a:t>Vi ricordo che potete trasportare solo UNO degli elementi elencati</a:t>
            </a:r>
            <a:r>
              <a:rPr lang="it-IT" b="1" dirty="0" smtClean="0"/>
              <a:t>.</a:t>
            </a:r>
            <a:endParaRPr lang="it-IT" b="1" dirty="0"/>
          </a:p>
          <a:p>
            <a:pPr marL="0" indent="0">
              <a:buNone/>
            </a:pPr>
            <a:r>
              <a:rPr lang="it-IT" b="1" dirty="0"/>
              <a:t>La decisione va presa ad </a:t>
            </a:r>
            <a:r>
              <a:rPr lang="it-IT" b="1" dirty="0" smtClean="0"/>
              <a:t>unanimità. Da </a:t>
            </a:r>
            <a:r>
              <a:rPr lang="it-IT" b="1" dirty="0"/>
              <a:t>ora in poi avete solo 20 </a:t>
            </a:r>
            <a:r>
              <a:rPr lang="it-IT" b="1" dirty="0" smtClean="0"/>
              <a:t>minuti. Non </a:t>
            </a:r>
            <a:r>
              <a:rPr lang="it-IT" b="1" dirty="0"/>
              <a:t>perdete altro tempo.</a:t>
            </a:r>
          </a:p>
          <a:p>
            <a:endParaRPr lang="it-IT" dirty="0"/>
          </a:p>
          <a:p>
            <a:pPr marL="0" indent="0">
              <a:buNone/>
            </a:pPr>
            <a:endParaRPr lang="it-IT" dirty="0"/>
          </a:p>
        </p:txBody>
      </p:sp>
    </p:spTree>
    <p:extLst>
      <p:ext uri="{BB962C8B-B14F-4D97-AF65-F5344CB8AC3E}">
        <p14:creationId xmlns:p14="http://schemas.microsoft.com/office/powerpoint/2010/main" val="2062999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it-IT" dirty="0"/>
              <a:t>In un certo senso, non può realizzarsi nessun cambiamento senza conflitti </a:t>
            </a:r>
            <a:r>
              <a:rPr lang="it-IT" dirty="0" smtClean="0"/>
              <a:t>perché quando </a:t>
            </a:r>
            <a:r>
              <a:rPr lang="it-IT" dirty="0"/>
              <a:t>le comunità umane sono costrette ad adattarsi a condizioni nuove, il </a:t>
            </a:r>
            <a:r>
              <a:rPr lang="it-IT" dirty="0" smtClean="0"/>
              <a:t>disagio connesso </a:t>
            </a:r>
            <a:r>
              <a:rPr lang="it-IT" dirty="0"/>
              <a:t>ai processi di transizione è sempre presente.</a:t>
            </a:r>
          </a:p>
        </p:txBody>
      </p:sp>
    </p:spTree>
    <p:extLst>
      <p:ext uri="{BB962C8B-B14F-4D97-AF65-F5344CB8AC3E}">
        <p14:creationId xmlns:p14="http://schemas.microsoft.com/office/powerpoint/2010/main" val="3764494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GENERALE </a:t>
            </a:r>
            <a:endParaRPr lang="it-IT" dirty="0"/>
          </a:p>
        </p:txBody>
      </p:sp>
      <p:sp>
        <p:nvSpPr>
          <p:cNvPr id="3" name="Segnaposto contenuto 2"/>
          <p:cNvSpPr>
            <a:spLocks noGrp="1"/>
          </p:cNvSpPr>
          <p:nvPr>
            <p:ph idx="1"/>
          </p:nvPr>
        </p:nvSpPr>
        <p:spPr/>
        <p:txBody>
          <a:bodyPr/>
          <a:lstStyle/>
          <a:p>
            <a:pPr marL="0" indent="0">
              <a:buNone/>
            </a:pPr>
            <a:r>
              <a:rPr lang="it-IT" b="1" dirty="0"/>
              <a:t>La soppressione del conflitto </a:t>
            </a:r>
            <a:r>
              <a:rPr lang="it-IT" dirty="0"/>
              <a:t>che comporta alcuni effetti negativi (De </a:t>
            </a:r>
            <a:r>
              <a:rPr lang="it-IT" dirty="0" err="1"/>
              <a:t>Dreu</a:t>
            </a:r>
            <a:r>
              <a:rPr lang="it-IT" dirty="0"/>
              <a:t> </a:t>
            </a:r>
            <a:r>
              <a:rPr lang="it-IT" dirty="0" smtClean="0"/>
              <a:t>e De </a:t>
            </a:r>
            <a:r>
              <a:rPr lang="it-IT" dirty="0"/>
              <a:t>Vries, 1993):</a:t>
            </a:r>
          </a:p>
          <a:p>
            <a:pPr marL="0" indent="0">
              <a:buNone/>
            </a:pPr>
            <a:r>
              <a:rPr lang="it-IT" dirty="0"/>
              <a:t>- riduzione della creatività individuale e di gruppo;</a:t>
            </a:r>
          </a:p>
          <a:p>
            <a:pPr marL="0" indent="0">
              <a:buNone/>
            </a:pPr>
            <a:r>
              <a:rPr lang="it-IT" dirty="0"/>
              <a:t>- abbassamento della qualità e della forza delle decisioni </a:t>
            </a:r>
            <a:r>
              <a:rPr lang="it-IT" dirty="0" smtClean="0"/>
              <a:t>collettive;</a:t>
            </a:r>
            <a:endParaRPr lang="it-IT" dirty="0"/>
          </a:p>
          <a:p>
            <a:pPr marL="0" indent="0">
              <a:buNone/>
            </a:pPr>
            <a:r>
              <a:rPr lang="it-IT" dirty="0"/>
              <a:t>- inibizione dell’intraprendenza;</a:t>
            </a:r>
          </a:p>
          <a:p>
            <a:pPr marL="0" indent="0">
              <a:buNone/>
            </a:pPr>
            <a:r>
              <a:rPr lang="it-IT" dirty="0"/>
              <a:t>- deterioramento dei processi comunicativi;</a:t>
            </a:r>
          </a:p>
          <a:p>
            <a:pPr marL="0" indent="0">
              <a:buNone/>
            </a:pPr>
            <a:r>
              <a:rPr lang="it-IT" dirty="0"/>
              <a:t>- malessere relazionale.</a:t>
            </a:r>
          </a:p>
        </p:txBody>
      </p:sp>
    </p:spTree>
    <p:extLst>
      <p:ext uri="{BB962C8B-B14F-4D97-AF65-F5344CB8AC3E}">
        <p14:creationId xmlns:p14="http://schemas.microsoft.com/office/powerpoint/2010/main" val="1646763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64271" y="945743"/>
            <a:ext cx="8596668" cy="3880773"/>
          </a:xfrm>
        </p:spPr>
        <p:txBody>
          <a:bodyPr/>
          <a:lstStyle/>
          <a:p>
            <a:pPr marL="0" indent="0">
              <a:buNone/>
            </a:pPr>
            <a:r>
              <a:rPr lang="it-IT" b="1" dirty="0" smtClean="0"/>
              <a:t>L'emersione </a:t>
            </a:r>
            <a:r>
              <a:rPr lang="it-IT" b="1" dirty="0"/>
              <a:t>del conflitto, </a:t>
            </a:r>
            <a:r>
              <a:rPr lang="it-IT" dirty="0"/>
              <a:t>i cui effetti positivi sono (</a:t>
            </a:r>
            <a:r>
              <a:rPr lang="it-IT" dirty="0" err="1"/>
              <a:t>Putnam</a:t>
            </a:r>
            <a:r>
              <a:rPr lang="it-IT" dirty="0"/>
              <a:t>, 1994):</a:t>
            </a:r>
          </a:p>
          <a:p>
            <a:pPr marL="0" indent="0">
              <a:buNone/>
            </a:pPr>
            <a:r>
              <a:rPr lang="it-IT" dirty="0"/>
              <a:t>- stimolare la cooperazione;</a:t>
            </a:r>
          </a:p>
          <a:p>
            <a:pPr marL="0" indent="0">
              <a:buNone/>
            </a:pPr>
            <a:r>
              <a:rPr lang="it-IT" dirty="0"/>
              <a:t>- limitare i “tradimenti”;</a:t>
            </a:r>
          </a:p>
          <a:p>
            <a:pPr marL="0" indent="0">
              <a:buNone/>
            </a:pPr>
            <a:r>
              <a:rPr lang="it-IT" dirty="0"/>
              <a:t>- spronare all’impegno;</a:t>
            </a:r>
          </a:p>
          <a:p>
            <a:pPr marL="0" indent="0">
              <a:buNone/>
            </a:pPr>
            <a:r>
              <a:rPr lang="it-IT" dirty="0"/>
              <a:t>- rafforzare il senso di identità comune;</a:t>
            </a:r>
          </a:p>
          <a:p>
            <a:pPr marL="0" indent="0">
              <a:buNone/>
            </a:pPr>
            <a:r>
              <a:rPr lang="it-IT" dirty="0"/>
              <a:t>- attivare più alti livelli di comunicazione e consenso;</a:t>
            </a:r>
          </a:p>
          <a:p>
            <a:pPr marL="0" indent="0">
              <a:buNone/>
            </a:pPr>
            <a:r>
              <a:rPr lang="it-IT" dirty="0"/>
              <a:t>- migliorare la coscienza del proprio ruolo;</a:t>
            </a:r>
          </a:p>
          <a:p>
            <a:pPr marL="0" indent="0">
              <a:buNone/>
            </a:pPr>
            <a:r>
              <a:rPr lang="it-IT" dirty="0"/>
              <a:t>- aumentare l’energia psichica per l’innovazione.</a:t>
            </a:r>
          </a:p>
        </p:txBody>
      </p:sp>
    </p:spTree>
    <p:extLst>
      <p:ext uri="{BB962C8B-B14F-4D97-AF65-F5344CB8AC3E}">
        <p14:creationId xmlns:p14="http://schemas.microsoft.com/office/powerpoint/2010/main" val="539244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b="1" dirty="0" smtClean="0"/>
              <a:t>CONFLITTO DISTRUTTIVO</a:t>
            </a:r>
            <a:endParaRPr lang="it-IT" dirty="0"/>
          </a:p>
        </p:txBody>
      </p:sp>
      <p:sp>
        <p:nvSpPr>
          <p:cNvPr id="3" name="Segnaposto contenuto 2"/>
          <p:cNvSpPr>
            <a:spLocks noGrp="1"/>
          </p:cNvSpPr>
          <p:nvPr>
            <p:ph idx="1"/>
          </p:nvPr>
        </p:nvSpPr>
        <p:spPr>
          <a:xfrm>
            <a:off x="163774" y="1825625"/>
            <a:ext cx="9485194" cy="4351338"/>
          </a:xfrm>
        </p:spPr>
        <p:txBody>
          <a:bodyPr>
            <a:normAutofit/>
          </a:bodyPr>
          <a:lstStyle/>
          <a:p>
            <a:pPr marL="0" indent="0" algn="just">
              <a:buNone/>
            </a:pPr>
            <a:r>
              <a:rPr lang="it-IT" dirty="0" smtClean="0"/>
              <a:t>si </a:t>
            </a:r>
            <a:r>
              <a:rPr lang="it-IT" dirty="0"/>
              <a:t>presenta quando interferisce con l'efficacia del lavoro </a:t>
            </a:r>
            <a:r>
              <a:rPr lang="it-IT" dirty="0" smtClean="0"/>
              <a:t>svolto e </a:t>
            </a:r>
            <a:r>
              <a:rPr lang="it-IT" dirty="0"/>
              <a:t>con un clima di lavoro salutare. Tipicamente, questo tipo di conflitto </a:t>
            </a:r>
            <a:r>
              <a:rPr lang="it-IT" dirty="0" smtClean="0"/>
              <a:t>si contraddistingue </a:t>
            </a:r>
            <a:r>
              <a:rPr lang="it-IT" dirty="0"/>
              <a:t>da un modo di comunicare competitivo in cui ciascun membro </a:t>
            </a:r>
            <a:r>
              <a:rPr lang="it-IT" dirty="0" smtClean="0"/>
              <a:t>del gruppo </a:t>
            </a:r>
            <a:r>
              <a:rPr lang="it-IT" dirty="0"/>
              <a:t>cerca di influenzare gli altri semplicemente allo scopo di avere </a:t>
            </a:r>
            <a:r>
              <a:rPr lang="it-IT" dirty="0" smtClean="0"/>
              <a:t>ragione riguardo </a:t>
            </a:r>
            <a:r>
              <a:rPr lang="it-IT" dirty="0"/>
              <a:t>alle proprie idee, le proprie soluzioni e punti di vista. Si crea dunque un </a:t>
            </a:r>
            <a:r>
              <a:rPr lang="it-IT" dirty="0" smtClean="0"/>
              <a:t>tipo di </a:t>
            </a:r>
            <a:r>
              <a:rPr lang="it-IT" dirty="0"/>
              <a:t>rapporto </a:t>
            </a:r>
            <a:r>
              <a:rPr lang="it-IT" i="1" dirty="0"/>
              <a:t>"</a:t>
            </a:r>
            <a:r>
              <a:rPr lang="it-IT" i="1" dirty="0" err="1"/>
              <a:t>mors</a:t>
            </a:r>
            <a:r>
              <a:rPr lang="it-IT" i="1" dirty="0"/>
              <a:t> tua-vita mea" </a:t>
            </a:r>
            <a:r>
              <a:rPr lang="it-IT" dirty="0"/>
              <a:t>in cui c'è chi perde e c'è chi vince. I singoli </a:t>
            </a:r>
            <a:r>
              <a:rPr lang="it-IT" dirty="0" smtClean="0"/>
              <a:t>membri del </a:t>
            </a:r>
            <a:r>
              <a:rPr lang="it-IT" dirty="0"/>
              <a:t>gruppo ritengono che soltanto uno di loro (o una </a:t>
            </a:r>
            <a:r>
              <a:rPr lang="it-IT" dirty="0" smtClean="0"/>
              <a:t>piccola parte </a:t>
            </a:r>
            <a:r>
              <a:rPr lang="it-IT" dirty="0"/>
              <a:t>di loro) può "vincere" </a:t>
            </a:r>
            <a:r>
              <a:rPr lang="it-IT" dirty="0" smtClean="0"/>
              <a:t>e affermarsi </a:t>
            </a:r>
            <a:r>
              <a:rPr lang="it-IT" dirty="0"/>
              <a:t>sugli altri portandoli ad accettare i loro punti di </a:t>
            </a:r>
            <a:r>
              <a:rPr lang="it-IT" dirty="0" smtClean="0"/>
              <a:t>vista. Un </a:t>
            </a:r>
            <a:r>
              <a:rPr lang="it-IT" dirty="0"/>
              <a:t>risultato evidente di queste dinamiche è il rapido deteriorarsi del </a:t>
            </a:r>
            <a:r>
              <a:rPr lang="it-IT" dirty="0" smtClean="0"/>
              <a:t>clima organizzativo </a:t>
            </a:r>
            <a:r>
              <a:rPr lang="it-IT" dirty="0"/>
              <a:t>e delle relazioni interpersonali. Si viene a creare un contesto in cui </a:t>
            </a:r>
            <a:r>
              <a:rPr lang="it-IT" dirty="0" smtClean="0"/>
              <a:t>la maggior </a:t>
            </a:r>
            <a:r>
              <a:rPr lang="it-IT" dirty="0"/>
              <a:t>parte dei membri stanno sulla difensiva limitando l'espressione delle loro </a:t>
            </a:r>
            <a:r>
              <a:rPr lang="it-IT" dirty="0" smtClean="0"/>
              <a:t>idee per </a:t>
            </a:r>
            <a:r>
              <a:rPr lang="it-IT" dirty="0"/>
              <a:t>non rischiare che siano valutate </a:t>
            </a:r>
            <a:r>
              <a:rPr lang="it-IT" dirty="0" smtClean="0"/>
              <a:t>o </a:t>
            </a:r>
            <a:r>
              <a:rPr lang="it-IT" dirty="0"/>
              <a:t>giudicate male dagli altri. </a:t>
            </a:r>
            <a:r>
              <a:rPr lang="it-IT" dirty="0" smtClean="0"/>
              <a:t>Il conflitto</a:t>
            </a:r>
            <a:r>
              <a:rPr lang="it-IT" dirty="0"/>
              <a:t>, in questi casi, si sposta dal piano professionale a quello </a:t>
            </a:r>
            <a:r>
              <a:rPr lang="it-IT" dirty="0" smtClean="0"/>
              <a:t>personale interferendo </a:t>
            </a:r>
            <a:r>
              <a:rPr lang="it-IT" dirty="0"/>
              <a:t>anche sulla produttività, sull'efficacia e sull'efficienza del lavoro.</a:t>
            </a:r>
          </a:p>
        </p:txBody>
      </p:sp>
    </p:spTree>
    <p:extLst>
      <p:ext uri="{BB962C8B-B14F-4D97-AF65-F5344CB8AC3E}">
        <p14:creationId xmlns:p14="http://schemas.microsoft.com/office/powerpoint/2010/main" val="2145314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b="1" dirty="0" smtClean="0"/>
              <a:t>CONFLITTO COSTRUTTIVO</a:t>
            </a:r>
            <a:endParaRPr lang="it-IT" dirty="0"/>
          </a:p>
        </p:txBody>
      </p:sp>
      <p:sp>
        <p:nvSpPr>
          <p:cNvPr id="3" name="Segnaposto contenuto 2"/>
          <p:cNvSpPr>
            <a:spLocks noGrp="1"/>
          </p:cNvSpPr>
          <p:nvPr>
            <p:ph idx="1"/>
          </p:nvPr>
        </p:nvSpPr>
        <p:spPr>
          <a:xfrm>
            <a:off x="313898" y="1825625"/>
            <a:ext cx="9526137" cy="4351338"/>
          </a:xfrm>
        </p:spPr>
        <p:txBody>
          <a:bodyPr>
            <a:normAutofit/>
          </a:bodyPr>
          <a:lstStyle/>
          <a:p>
            <a:pPr marL="0" indent="0" algn="just">
              <a:buNone/>
            </a:pPr>
            <a:r>
              <a:rPr lang="it-IT" dirty="0" smtClean="0"/>
              <a:t>è </a:t>
            </a:r>
            <a:r>
              <a:rPr lang="it-IT" dirty="0"/>
              <a:t>presente quando i membri di un gruppo di lavoro </a:t>
            </a:r>
            <a:r>
              <a:rPr lang="it-IT" dirty="0" smtClean="0"/>
              <a:t>sono consapevoli </a:t>
            </a:r>
            <a:r>
              <a:rPr lang="it-IT" dirty="0"/>
              <a:t>del fatto che il disaccordo è un aspetto naturale all'interno delle </a:t>
            </a:r>
            <a:r>
              <a:rPr lang="it-IT" dirty="0" smtClean="0"/>
              <a:t>dinamiche di </a:t>
            </a:r>
            <a:r>
              <a:rPr lang="it-IT" dirty="0"/>
              <a:t>gruppo, anzi è un passaggio obbligato per il raggiungimento di obiettivi </a:t>
            </a:r>
            <a:r>
              <a:rPr lang="it-IT" dirty="0" smtClean="0"/>
              <a:t>comuni. Questo </a:t>
            </a:r>
            <a:r>
              <a:rPr lang="it-IT" dirty="0"/>
              <a:t>tipo di atteggiamento si riflette in modalità di comunicazione </a:t>
            </a:r>
            <a:r>
              <a:rPr lang="it-IT" dirty="0" smtClean="0"/>
              <a:t>caratterizzate dalla </a:t>
            </a:r>
            <a:r>
              <a:rPr lang="it-IT" dirty="0"/>
              <a:t>cooperazione: si ascoltano le idee e le opinioni degli altri con </a:t>
            </a:r>
            <a:r>
              <a:rPr lang="it-IT" dirty="0" smtClean="0"/>
              <a:t>attenzione, interesse </a:t>
            </a:r>
            <a:r>
              <a:rPr lang="it-IT" dirty="0"/>
              <a:t>e positività. </a:t>
            </a:r>
            <a:r>
              <a:rPr lang="it-IT" dirty="0" smtClean="0"/>
              <a:t>Questo </a:t>
            </a:r>
            <a:r>
              <a:rPr lang="it-IT" dirty="0"/>
              <a:t>clima positivo spinge le persone </a:t>
            </a:r>
            <a:r>
              <a:rPr lang="it-IT" dirty="0" smtClean="0"/>
              <a:t>ad esprimere </a:t>
            </a:r>
            <a:r>
              <a:rPr lang="it-IT" dirty="0"/>
              <a:t>e motivare liberamente i propri punti di vista concentrandosi sul </a:t>
            </a:r>
            <a:r>
              <a:rPr lang="it-IT" dirty="0" smtClean="0"/>
              <a:t>contenuto dei </a:t>
            </a:r>
            <a:r>
              <a:rPr lang="it-IT" dirty="0"/>
              <a:t>problemi o temi affrontati piuttosto che su aspetti </a:t>
            </a:r>
            <a:r>
              <a:rPr lang="it-IT" dirty="0" smtClean="0"/>
              <a:t>personali. Allo </a:t>
            </a:r>
            <a:r>
              <a:rPr lang="it-IT" dirty="0"/>
              <a:t>scopo di incoraggiare il conflitto costruttivo, la </a:t>
            </a:r>
            <a:r>
              <a:rPr lang="it-IT" dirty="0" smtClean="0"/>
              <a:t>comunicazione dovrebbe chiaramente </a:t>
            </a:r>
            <a:r>
              <a:rPr lang="it-IT" dirty="0"/>
              <a:t>mettere in evidenza l'interesse dei membri del gruppo nell'ascoltare </a:t>
            </a:r>
            <a:r>
              <a:rPr lang="it-IT" dirty="0" smtClean="0"/>
              <a:t>le reciproche </a:t>
            </a:r>
            <a:r>
              <a:rPr lang="it-IT" dirty="0"/>
              <a:t>idee e punti di vista, la disponibilità a cambiare la propria prospettiva su </a:t>
            </a:r>
            <a:r>
              <a:rPr lang="it-IT" dirty="0" smtClean="0"/>
              <a:t>un </a:t>
            </a:r>
            <a:r>
              <a:rPr lang="it-IT" dirty="0"/>
              <a:t>tema, ed il rispetto per l'integrità degli altri membri del gruppo e le opinioni </a:t>
            </a:r>
            <a:r>
              <a:rPr lang="it-IT" dirty="0" smtClean="0"/>
              <a:t>che rappresentano</a:t>
            </a:r>
            <a:r>
              <a:rPr lang="it-IT" dirty="0"/>
              <a:t>. È in questo contesto che le persone si sentono a loro </a:t>
            </a:r>
            <a:r>
              <a:rPr lang="it-IT" dirty="0" smtClean="0"/>
              <a:t>agio nell'esprimere </a:t>
            </a:r>
            <a:r>
              <a:rPr lang="it-IT" dirty="0"/>
              <a:t>il proprio pensiero, partecipando </a:t>
            </a:r>
            <a:r>
              <a:rPr lang="it-IT" dirty="0" smtClean="0"/>
              <a:t>attivamente costruttivamente alle attività </a:t>
            </a:r>
            <a:r>
              <a:rPr lang="it-IT" dirty="0"/>
              <a:t>di gruppo.</a:t>
            </a:r>
          </a:p>
        </p:txBody>
      </p:sp>
    </p:spTree>
    <p:extLst>
      <p:ext uri="{BB962C8B-B14F-4D97-AF65-F5344CB8AC3E}">
        <p14:creationId xmlns:p14="http://schemas.microsoft.com/office/powerpoint/2010/main" val="325799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181" y="609600"/>
            <a:ext cx="9416955" cy="1320800"/>
          </a:xfrm>
        </p:spPr>
        <p:txBody>
          <a:bodyPr/>
          <a:lstStyle/>
          <a:p>
            <a:r>
              <a:rPr lang="it-IT" dirty="0" smtClean="0"/>
              <a:t>PICCOLI CONSIGLI PER EVITARE GRANDI CONFLITTI</a:t>
            </a:r>
            <a:endParaRPr lang="it-IT" dirty="0"/>
          </a:p>
        </p:txBody>
      </p:sp>
      <p:sp>
        <p:nvSpPr>
          <p:cNvPr id="3" name="Segnaposto contenuto 2"/>
          <p:cNvSpPr>
            <a:spLocks noGrp="1"/>
          </p:cNvSpPr>
          <p:nvPr>
            <p:ph idx="1"/>
          </p:nvPr>
        </p:nvSpPr>
        <p:spPr/>
        <p:txBody>
          <a:bodyPr/>
          <a:lstStyle/>
          <a:p>
            <a:pPr>
              <a:spcBef>
                <a:spcPct val="50000"/>
              </a:spcBef>
              <a:buClr>
                <a:schemeClr val="accent2"/>
              </a:buClr>
              <a:buFont typeface="Wingdings" panose="05000000000000000000" pitchFamily="2" charset="2"/>
              <a:buChar char="Ø"/>
            </a:pPr>
            <a:r>
              <a:rPr lang="it-IT" altLang="it-IT" dirty="0" smtClean="0">
                <a:latin typeface="Arial" panose="020B0604020202020204" pitchFamily="34" charset="0"/>
              </a:rPr>
              <a:t>CACCIA ALL’ERRORE, NON AL COLPEVOLE</a:t>
            </a:r>
          </a:p>
          <a:p>
            <a:pPr>
              <a:spcBef>
                <a:spcPct val="50000"/>
              </a:spcBef>
              <a:buClr>
                <a:schemeClr val="accent2"/>
              </a:buClr>
              <a:buFont typeface="Wingdings" panose="05000000000000000000" pitchFamily="2" charset="2"/>
              <a:buChar char="Ø"/>
            </a:pPr>
            <a:r>
              <a:rPr lang="it-IT" altLang="it-IT" dirty="0" smtClean="0">
                <a:latin typeface="Arial" panose="020B0604020202020204" pitchFamily="34" charset="0"/>
              </a:rPr>
              <a:t>MASSIMA ATTENZIONE AD ASCOLTARE, CAPIRE E INTEGRARE</a:t>
            </a:r>
          </a:p>
          <a:p>
            <a:pPr>
              <a:spcBef>
                <a:spcPct val="50000"/>
              </a:spcBef>
              <a:buClr>
                <a:schemeClr val="accent2"/>
              </a:buClr>
              <a:buFont typeface="Wingdings" panose="05000000000000000000" pitchFamily="2" charset="2"/>
              <a:buChar char="Ø"/>
            </a:pPr>
            <a:r>
              <a:rPr lang="it-IT" altLang="it-IT" dirty="0" smtClean="0">
                <a:latin typeface="Arial" panose="020B0604020202020204" pitchFamily="34" charset="0"/>
              </a:rPr>
              <a:t>“IO MI SONO SENTITO…”, NON “TU SEI STATO…”</a:t>
            </a:r>
          </a:p>
          <a:p>
            <a:pPr>
              <a:spcBef>
                <a:spcPct val="50000"/>
              </a:spcBef>
              <a:buClr>
                <a:schemeClr val="accent2"/>
              </a:buClr>
              <a:buFont typeface="Wingdings" panose="05000000000000000000" pitchFamily="2" charset="2"/>
              <a:buChar char="Ø"/>
            </a:pPr>
            <a:r>
              <a:rPr lang="it-IT" altLang="it-IT" dirty="0" smtClean="0">
                <a:latin typeface="Arial" panose="020B0604020202020204" pitchFamily="34" charset="0"/>
              </a:rPr>
              <a:t>“PER EVITARE CHE QUESTO SI RIPETA POTREMMO FARE IN QUESTO MODO</a:t>
            </a:r>
            <a:r>
              <a:rPr lang="it-IT" altLang="it-IT" dirty="0" smtClean="0">
                <a:latin typeface="Arial" panose="020B0604020202020204" pitchFamily="34" charset="0"/>
              </a:rPr>
              <a:t>…”</a:t>
            </a:r>
          </a:p>
          <a:p>
            <a:pPr>
              <a:spcBef>
                <a:spcPct val="50000"/>
              </a:spcBef>
              <a:buClr>
                <a:schemeClr val="accent2"/>
              </a:buClr>
              <a:buFont typeface="Wingdings" panose="05000000000000000000" pitchFamily="2" charset="2"/>
              <a:buChar char="Ø"/>
            </a:pPr>
            <a:r>
              <a:rPr lang="it-IT" altLang="it-IT" dirty="0" smtClean="0">
                <a:latin typeface="Arial" panose="020B0604020202020204" pitchFamily="34" charset="0"/>
              </a:rPr>
              <a:t>SMORZARE L’AGGRESSIVITA’</a:t>
            </a:r>
            <a:endParaRPr lang="it-IT" altLang="it-IT" dirty="0" smtClean="0">
              <a:latin typeface="Arial" panose="020B0604020202020204" pitchFamily="34" charset="0"/>
            </a:endParaRPr>
          </a:p>
          <a:p>
            <a:pPr>
              <a:spcBef>
                <a:spcPct val="50000"/>
              </a:spcBef>
              <a:buClr>
                <a:schemeClr val="accent2"/>
              </a:buClr>
              <a:buFont typeface="Wingdings" panose="05000000000000000000" pitchFamily="2" charset="2"/>
              <a:buChar char="Ø"/>
            </a:pPr>
            <a:r>
              <a:rPr lang="it-IT" dirty="0">
                <a:latin typeface="Arial" panose="020B0604020202020204" pitchFamily="34" charset="0"/>
              </a:rPr>
              <a:t> </a:t>
            </a:r>
            <a:r>
              <a:rPr lang="it-IT" dirty="0" smtClean="0">
                <a:latin typeface="Arial" panose="020B0604020202020204" pitchFamily="34" charset="0"/>
                <a:cs typeface="Arial" panose="020B0604020202020204" pitchFamily="34" charset="0"/>
              </a:rPr>
              <a:t>RISPETTARE L’ALTRO PER OTTENERE RISPETTO.</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469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dirty="0"/>
              <a:t> </a:t>
            </a:r>
            <a:r>
              <a:rPr lang="it-IT" dirty="0" smtClean="0"/>
              <a:t>GRAZIE PER L’ATTENZIONE…</a:t>
            </a:r>
            <a:endParaRPr lang="it-IT" dirty="0">
              <a:sym typeface="Wingdings" panose="05000000000000000000" pitchFamily="2" charset="2"/>
            </a:endParaRPr>
          </a:p>
          <a:p>
            <a:pPr marL="0" indent="0">
              <a:buNone/>
            </a:pPr>
            <a:r>
              <a:rPr lang="it-IT" b="1" i="1" dirty="0"/>
              <a:t>“Non dobbiamo temere i conflitti, i contrasti e i problemi con noi stessi e con gli altri, perché perfino le stelle, a volte, si scontrano fra loro dando origine a nuovi mondi</a:t>
            </a:r>
            <a:r>
              <a:rPr lang="it-IT" b="1" i="1" dirty="0" smtClean="0"/>
              <a:t>.” </a:t>
            </a:r>
            <a:r>
              <a:rPr lang="it-IT" dirty="0"/>
              <a:t>Charlie Chaplin</a:t>
            </a:r>
          </a:p>
          <a:p>
            <a:pPr marL="0" indent="0">
              <a:buNone/>
            </a:pPr>
            <a:endParaRPr lang="it-IT" dirty="0"/>
          </a:p>
        </p:txBody>
      </p:sp>
    </p:spTree>
    <p:extLst>
      <p:ext uri="{BB962C8B-B14F-4D97-AF65-F5344CB8AC3E}">
        <p14:creationId xmlns:p14="http://schemas.microsoft.com/office/powerpoint/2010/main" val="4000205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OBIETTIVO DEL MODULO</a:t>
            </a:r>
          </a:p>
        </p:txBody>
      </p:sp>
      <p:sp>
        <p:nvSpPr>
          <p:cNvPr id="3" name="Segnaposto contenuto 2"/>
          <p:cNvSpPr>
            <a:spLocks noGrp="1"/>
          </p:cNvSpPr>
          <p:nvPr>
            <p:ph idx="1"/>
          </p:nvPr>
        </p:nvSpPr>
        <p:spPr/>
        <p:txBody>
          <a:bodyPr/>
          <a:lstStyle/>
          <a:p>
            <a:pPr marL="0" indent="0">
              <a:buNone/>
            </a:pPr>
            <a:r>
              <a:rPr lang="it-IT" dirty="0" smtClean="0"/>
              <a:t>RIFLETTERE SUI SEGUENTI TEMI: </a:t>
            </a:r>
            <a:endParaRPr lang="it-IT" dirty="0" smtClean="0"/>
          </a:p>
          <a:p>
            <a:pPr marL="0" indent="0">
              <a:buNone/>
            </a:pPr>
            <a:endParaRPr lang="it-IT" dirty="0" smtClean="0"/>
          </a:p>
          <a:p>
            <a:pPr>
              <a:buFontTx/>
              <a:buChar char="-"/>
            </a:pPr>
            <a:r>
              <a:rPr lang="it-IT" dirty="0" smtClean="0"/>
              <a:t>CONCETTO </a:t>
            </a:r>
            <a:r>
              <a:rPr lang="it-IT" dirty="0"/>
              <a:t>DI </a:t>
            </a:r>
            <a:r>
              <a:rPr lang="it-IT" dirty="0" smtClean="0"/>
              <a:t>GRUPPO</a:t>
            </a:r>
          </a:p>
          <a:p>
            <a:pPr>
              <a:buFontTx/>
              <a:buChar char="-"/>
            </a:pPr>
            <a:r>
              <a:rPr lang="it-IT" dirty="0" smtClean="0"/>
              <a:t>GRUPPO </a:t>
            </a:r>
            <a:r>
              <a:rPr lang="it-IT" dirty="0"/>
              <a:t>DI </a:t>
            </a:r>
            <a:r>
              <a:rPr lang="it-IT" dirty="0" smtClean="0"/>
              <a:t>LAVORO</a:t>
            </a:r>
          </a:p>
          <a:p>
            <a:pPr>
              <a:buFontTx/>
              <a:buChar char="-"/>
            </a:pPr>
            <a:r>
              <a:rPr lang="it-IT" dirty="0" smtClean="0"/>
              <a:t>DINAMICHE INTERPERSONALI RELATIVE AI GRUPPI </a:t>
            </a:r>
          </a:p>
          <a:p>
            <a:pPr>
              <a:buFontTx/>
              <a:buChar char="-"/>
            </a:pPr>
            <a:r>
              <a:rPr lang="it-IT" dirty="0" smtClean="0"/>
              <a:t>CONFLITTO</a:t>
            </a:r>
            <a:endParaRPr lang="it-IT" dirty="0"/>
          </a:p>
        </p:txBody>
      </p:sp>
    </p:spTree>
    <p:extLst>
      <p:ext uri="{BB962C8B-B14F-4D97-AF65-F5344CB8AC3E}">
        <p14:creationId xmlns:p14="http://schemas.microsoft.com/office/powerpoint/2010/main" val="1792562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UNA DEFINIZIONE DI GRUPPO </a:t>
            </a:r>
            <a:endParaRPr lang="it-IT" b="1" dirty="0"/>
          </a:p>
        </p:txBody>
      </p:sp>
      <p:sp>
        <p:nvSpPr>
          <p:cNvPr id="3" name="Segnaposto contenuto 2"/>
          <p:cNvSpPr>
            <a:spLocks noGrp="1"/>
          </p:cNvSpPr>
          <p:nvPr>
            <p:ph idx="1"/>
          </p:nvPr>
        </p:nvSpPr>
        <p:spPr>
          <a:xfrm>
            <a:off x="272955" y="1310185"/>
            <a:ext cx="9239535" cy="5145206"/>
          </a:xfrm>
        </p:spPr>
        <p:txBody>
          <a:bodyPr>
            <a:normAutofit/>
          </a:bodyPr>
          <a:lstStyle/>
          <a:p>
            <a:pPr algn="just">
              <a:buFontTx/>
              <a:buChar char="-"/>
            </a:pPr>
            <a:r>
              <a:rPr lang="it-IT" dirty="0" smtClean="0"/>
              <a:t>Un gruppo </a:t>
            </a:r>
            <a:r>
              <a:rPr lang="it-IT" dirty="0"/>
              <a:t>è</a:t>
            </a:r>
            <a:r>
              <a:rPr lang="it-IT" dirty="0" smtClean="0"/>
              <a:t> un insieme di persone interdipendenti che perseguono un fine comune ed entro il quale esistono delle relazioni psicologiche reciproche, esplicite o implicite.</a:t>
            </a:r>
            <a:br>
              <a:rPr lang="it-IT" dirty="0" smtClean="0"/>
            </a:br>
            <a:r>
              <a:rPr lang="it-IT" dirty="0" smtClean="0"/>
              <a:t/>
            </a:r>
            <a:br>
              <a:rPr lang="it-IT" dirty="0" smtClean="0"/>
            </a:br>
            <a:r>
              <a:rPr lang="it-IT" dirty="0" smtClean="0"/>
              <a:t>- Un gruppo è un insieme di persone che interagiscono tra loro influenzandosi reciprocamente". Affinché tale reciproca influenza possa essere percepita, occorre che il gruppo non superi le 15-20 unità.</a:t>
            </a:r>
          </a:p>
          <a:p>
            <a:pPr marL="0" indent="0" algn="just">
              <a:buNone/>
            </a:pPr>
            <a:r>
              <a:rPr lang="it-IT" dirty="0" smtClean="0"/>
              <a:t/>
            </a:r>
            <a:br>
              <a:rPr lang="it-IT" dirty="0" smtClean="0"/>
            </a:br>
            <a:r>
              <a:rPr lang="it-IT" dirty="0" smtClean="0"/>
              <a:t>Il filosofo </a:t>
            </a:r>
            <a:r>
              <a:rPr lang="it-IT" b="1" dirty="0" smtClean="0">
                <a:hlinkClick r:id="rId2" tooltip="Jean-Paul Sartre"/>
              </a:rPr>
              <a:t>J.P. Sartre</a:t>
            </a:r>
            <a:r>
              <a:rPr lang="it-IT" dirty="0" smtClean="0"/>
              <a:t> (</a:t>
            </a:r>
            <a:r>
              <a:rPr lang="it-IT" b="1" dirty="0" smtClean="0">
                <a:hlinkClick r:id="rId3" tooltip="Sartre J.P. (1970), La critique de la raison dialectique, Gallimard, Paris."/>
              </a:rPr>
              <a:t>1970</a:t>
            </a:r>
            <a:r>
              <a:rPr lang="it-IT" dirty="0" smtClean="0"/>
              <a:t>) aggiunge che una giustapposizione di individui, inteso come raggruppamento, un insieme di persone, non è un gruppo. Affinché lo diventi occorrono tre condizioni:</a:t>
            </a:r>
          </a:p>
          <a:p>
            <a:pPr algn="just"/>
            <a:r>
              <a:rPr lang="it-IT" dirty="0" smtClean="0"/>
              <a:t>Un interesse comune;</a:t>
            </a:r>
          </a:p>
          <a:p>
            <a:pPr algn="just"/>
            <a:r>
              <a:rPr lang="it-IT" dirty="0" smtClean="0"/>
              <a:t>Comunicazioni dirette con feed-back;</a:t>
            </a:r>
          </a:p>
          <a:p>
            <a:pPr algn="just"/>
            <a:r>
              <a:rPr lang="it-IT" dirty="0" smtClean="0"/>
              <a:t>Una "</a:t>
            </a:r>
            <a:r>
              <a:rPr lang="it-IT" dirty="0" err="1" smtClean="0"/>
              <a:t>praxis</a:t>
            </a:r>
            <a:r>
              <a:rPr lang="it-IT" dirty="0" smtClean="0"/>
              <a:t>", vale a dire un'azione comune per conseguire un determinato obiettivo condiviso o rivolta contro altri gruppi.</a:t>
            </a:r>
          </a:p>
          <a:p>
            <a:pPr marL="0" indent="0">
              <a:buNone/>
            </a:pPr>
            <a:endParaRPr lang="it-IT" dirty="0"/>
          </a:p>
        </p:txBody>
      </p:sp>
    </p:spTree>
    <p:extLst>
      <p:ext uri="{BB962C8B-B14F-4D97-AF65-F5344CB8AC3E}">
        <p14:creationId xmlns:p14="http://schemas.microsoft.com/office/powerpoint/2010/main" val="3862744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Attività</a:t>
            </a:r>
            <a:endParaRPr lang="it-IT" dirty="0"/>
          </a:p>
        </p:txBody>
      </p:sp>
      <p:sp>
        <p:nvSpPr>
          <p:cNvPr id="3" name="Segnaposto contenuto 2"/>
          <p:cNvSpPr>
            <a:spLocks noGrp="1"/>
          </p:cNvSpPr>
          <p:nvPr>
            <p:ph idx="1"/>
          </p:nvPr>
        </p:nvSpPr>
        <p:spPr/>
        <p:txBody>
          <a:bodyPr/>
          <a:lstStyle/>
          <a:p>
            <a:r>
              <a:rPr lang="it-IT" dirty="0" smtClean="0"/>
              <a:t>Immagina di dover svolgere un compito per iscritto…</a:t>
            </a:r>
          </a:p>
          <a:p>
            <a:endParaRPr lang="it-IT" dirty="0"/>
          </a:p>
          <a:p>
            <a:pPr marL="0" indent="0">
              <a:buNone/>
            </a:pPr>
            <a:r>
              <a:rPr lang="it-IT" dirty="0" smtClean="0"/>
              <a:t>La domanda è meglio da soli o in compagnia?</a:t>
            </a:r>
          </a:p>
          <a:p>
            <a:pPr marL="0" indent="0">
              <a:buNone/>
            </a:pPr>
            <a:endParaRPr lang="it-IT" dirty="0"/>
          </a:p>
          <a:p>
            <a:pPr marL="0" indent="0">
              <a:buNone/>
            </a:pPr>
            <a:r>
              <a:rPr lang="it-IT" dirty="0" smtClean="0"/>
              <a:t>Qual è la tua scelta?</a:t>
            </a:r>
            <a:endParaRPr lang="it-IT" dirty="0"/>
          </a:p>
        </p:txBody>
      </p:sp>
    </p:spTree>
    <p:extLst>
      <p:ext uri="{BB962C8B-B14F-4D97-AF65-F5344CB8AC3E}">
        <p14:creationId xmlns:p14="http://schemas.microsoft.com/office/powerpoint/2010/main" val="1095696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elementi tipici del gruppo sociale</a:t>
            </a:r>
            <a:endParaRPr lang="it-IT" dirty="0"/>
          </a:p>
        </p:txBody>
      </p:sp>
      <p:sp>
        <p:nvSpPr>
          <p:cNvPr id="3" name="Segnaposto contenuto 2"/>
          <p:cNvSpPr>
            <a:spLocks noGrp="1"/>
          </p:cNvSpPr>
          <p:nvPr>
            <p:ph idx="1"/>
          </p:nvPr>
        </p:nvSpPr>
        <p:spPr>
          <a:xfrm>
            <a:off x="677334" y="2160590"/>
            <a:ext cx="2901889" cy="883056"/>
          </a:xfrm>
        </p:spPr>
        <p:txBody>
          <a:bodyPr>
            <a:normAutofit fontScale="92500"/>
          </a:bodyPr>
          <a:lstStyle/>
          <a:p>
            <a:r>
              <a:rPr lang="it-IT" dirty="0" smtClean="0"/>
              <a:t>INTERAZIONE DIRETTA</a:t>
            </a:r>
          </a:p>
          <a:p>
            <a:r>
              <a:rPr lang="it-IT" dirty="0" smtClean="0"/>
              <a:t>INTERAZIONE INDIRETTA</a:t>
            </a:r>
            <a:endParaRPr lang="it-IT" dirty="0"/>
          </a:p>
        </p:txBody>
      </p:sp>
      <p:sp>
        <p:nvSpPr>
          <p:cNvPr id="4" name="Segnaposto contenuto 2"/>
          <p:cNvSpPr txBox="1">
            <a:spLocks/>
          </p:cNvSpPr>
          <p:nvPr/>
        </p:nvSpPr>
        <p:spPr>
          <a:xfrm>
            <a:off x="6864774" y="1602825"/>
            <a:ext cx="2901889" cy="8830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it-IT" dirty="0" smtClean="0"/>
              <a:t>GRUPPO FORMALE</a:t>
            </a:r>
          </a:p>
          <a:p>
            <a:r>
              <a:rPr lang="it-IT" dirty="0" smtClean="0"/>
              <a:t>GRUPPO INFORMALE</a:t>
            </a:r>
            <a:endParaRPr lang="it-IT" dirty="0"/>
          </a:p>
        </p:txBody>
      </p:sp>
      <p:sp>
        <p:nvSpPr>
          <p:cNvPr id="5" name="Segnaposto contenuto 2"/>
          <p:cNvSpPr txBox="1">
            <a:spLocks/>
          </p:cNvSpPr>
          <p:nvPr/>
        </p:nvSpPr>
        <p:spPr>
          <a:xfrm>
            <a:off x="677334" y="4011161"/>
            <a:ext cx="3193627" cy="12139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it-IT" dirty="0" smtClean="0"/>
              <a:t>DIADE</a:t>
            </a:r>
          </a:p>
          <a:p>
            <a:r>
              <a:rPr lang="it-IT" dirty="0" smtClean="0"/>
              <a:t>TRIADE</a:t>
            </a:r>
          </a:p>
          <a:p>
            <a:r>
              <a:rPr lang="it-IT" dirty="0" smtClean="0"/>
              <a:t>PICCOLI GRUPPI</a:t>
            </a:r>
            <a:endParaRPr lang="it-IT" dirty="0"/>
          </a:p>
        </p:txBody>
      </p:sp>
      <p:sp>
        <p:nvSpPr>
          <p:cNvPr id="6" name="Segnaposto contenuto 2"/>
          <p:cNvSpPr txBox="1">
            <a:spLocks/>
          </p:cNvSpPr>
          <p:nvPr/>
        </p:nvSpPr>
        <p:spPr>
          <a:xfrm>
            <a:off x="3276528" y="5132233"/>
            <a:ext cx="2901889" cy="8830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it-IT" dirty="0" smtClean="0"/>
              <a:t>RUOLO SPECIFICO</a:t>
            </a:r>
          </a:p>
          <a:p>
            <a:r>
              <a:rPr lang="it-IT" dirty="0" smtClean="0"/>
              <a:t>RUOLO DIFFUSO</a:t>
            </a:r>
            <a:endParaRPr lang="it-IT" dirty="0"/>
          </a:p>
        </p:txBody>
      </p:sp>
      <p:sp>
        <p:nvSpPr>
          <p:cNvPr id="7" name="Segnaposto contenuto 2"/>
          <p:cNvSpPr txBox="1">
            <a:spLocks/>
          </p:cNvSpPr>
          <p:nvPr/>
        </p:nvSpPr>
        <p:spPr>
          <a:xfrm>
            <a:off x="7506789" y="3231123"/>
            <a:ext cx="2901889" cy="8830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it-IT" dirty="0" smtClean="0"/>
              <a:t>GRUPPI PRIMARI</a:t>
            </a:r>
          </a:p>
          <a:p>
            <a:r>
              <a:rPr lang="it-IT" dirty="0" smtClean="0"/>
              <a:t>GRUPPI SECONDARI</a:t>
            </a:r>
            <a:endParaRPr lang="it-IT" dirty="0"/>
          </a:p>
        </p:txBody>
      </p:sp>
      <p:sp>
        <p:nvSpPr>
          <p:cNvPr id="8" name="Segnaposto contenuto 2"/>
          <p:cNvSpPr txBox="1">
            <a:spLocks/>
          </p:cNvSpPr>
          <p:nvPr/>
        </p:nvSpPr>
        <p:spPr>
          <a:xfrm>
            <a:off x="6864774" y="5225142"/>
            <a:ext cx="2901889" cy="8830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it-IT" dirty="0" smtClean="0"/>
              <a:t>GRUPPI TOTALITARI</a:t>
            </a:r>
          </a:p>
          <a:p>
            <a:r>
              <a:rPr lang="it-IT" dirty="0" smtClean="0"/>
              <a:t>GRUPPI SEGMENTALI</a:t>
            </a:r>
            <a:endParaRPr lang="it-IT" dirty="0"/>
          </a:p>
        </p:txBody>
      </p:sp>
      <p:pic>
        <p:nvPicPr>
          <p:cNvPr id="9" name="Immagine 8"/>
          <p:cNvPicPr>
            <a:picLocks noChangeAspect="1"/>
          </p:cNvPicPr>
          <p:nvPr/>
        </p:nvPicPr>
        <p:blipFill>
          <a:blip r:embed="rId2"/>
          <a:stretch>
            <a:fillRect/>
          </a:stretch>
        </p:blipFill>
        <p:spPr>
          <a:xfrm>
            <a:off x="3676494" y="2762720"/>
            <a:ext cx="3028950" cy="1514475"/>
          </a:xfrm>
          <a:prstGeom prst="rect">
            <a:avLst/>
          </a:prstGeom>
        </p:spPr>
      </p:pic>
    </p:spTree>
    <p:extLst>
      <p:ext uri="{BB962C8B-B14F-4D97-AF65-F5344CB8AC3E}">
        <p14:creationId xmlns:p14="http://schemas.microsoft.com/office/powerpoint/2010/main" val="2166388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VANTAGGI DEL LAVORO DI GRUPPO </a:t>
            </a:r>
            <a:endParaRPr lang="it-IT" dirty="0"/>
          </a:p>
        </p:txBody>
      </p:sp>
      <p:sp>
        <p:nvSpPr>
          <p:cNvPr id="3" name="Segnaposto contenuto 2"/>
          <p:cNvSpPr>
            <a:spLocks noGrp="1"/>
          </p:cNvSpPr>
          <p:nvPr>
            <p:ph idx="1"/>
          </p:nvPr>
        </p:nvSpPr>
        <p:spPr/>
        <p:txBody>
          <a:bodyPr/>
          <a:lstStyle/>
          <a:p>
            <a:r>
              <a:rPr lang="it-IT" dirty="0"/>
              <a:t>Potenziamento abilità interpersonali </a:t>
            </a:r>
            <a:endParaRPr lang="it-IT" dirty="0" smtClean="0"/>
          </a:p>
          <a:p>
            <a:r>
              <a:rPr lang="it-IT" dirty="0" smtClean="0"/>
              <a:t>Reciproco </a:t>
            </a:r>
            <a:r>
              <a:rPr lang="it-IT" dirty="0"/>
              <a:t>sostegno </a:t>
            </a:r>
            <a:r>
              <a:rPr lang="it-IT" dirty="0" smtClean="0"/>
              <a:t>emotivo</a:t>
            </a:r>
          </a:p>
          <a:p>
            <a:r>
              <a:rPr lang="it-IT" dirty="0" smtClean="0"/>
              <a:t> </a:t>
            </a:r>
            <a:r>
              <a:rPr lang="it-IT" dirty="0"/>
              <a:t>Sviluppare nuovi modi di relazionarsi e comunicare </a:t>
            </a:r>
            <a:endParaRPr lang="it-IT" dirty="0" smtClean="0"/>
          </a:p>
          <a:p>
            <a:r>
              <a:rPr lang="it-IT" dirty="0" smtClean="0"/>
              <a:t>Sviluppo </a:t>
            </a:r>
            <a:r>
              <a:rPr lang="it-IT" dirty="0"/>
              <a:t>di nuove idee e soluzioni </a:t>
            </a:r>
            <a:endParaRPr lang="it-IT" dirty="0" smtClean="0"/>
          </a:p>
          <a:p>
            <a:r>
              <a:rPr lang="it-IT" dirty="0" smtClean="0"/>
              <a:t>Arricchimento </a:t>
            </a:r>
            <a:r>
              <a:rPr lang="it-IT" dirty="0"/>
              <a:t>del proprio bagaglio culturale</a:t>
            </a:r>
          </a:p>
        </p:txBody>
      </p:sp>
      <p:pic>
        <p:nvPicPr>
          <p:cNvPr id="4" name="Immagine 3"/>
          <p:cNvPicPr>
            <a:picLocks noChangeAspect="1"/>
          </p:cNvPicPr>
          <p:nvPr/>
        </p:nvPicPr>
        <p:blipFill>
          <a:blip r:embed="rId2"/>
          <a:stretch>
            <a:fillRect/>
          </a:stretch>
        </p:blipFill>
        <p:spPr>
          <a:xfrm>
            <a:off x="3691481" y="4284424"/>
            <a:ext cx="2774633" cy="1928834"/>
          </a:xfrm>
          <a:prstGeom prst="rect">
            <a:avLst/>
          </a:prstGeom>
        </p:spPr>
      </p:pic>
    </p:spTree>
    <p:extLst>
      <p:ext uri="{BB962C8B-B14F-4D97-AF65-F5344CB8AC3E}">
        <p14:creationId xmlns:p14="http://schemas.microsoft.com/office/powerpoint/2010/main" val="4268057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SVANTAGGI DEL LAVORO DI GRUPPO </a:t>
            </a:r>
            <a:endParaRPr lang="it-IT" dirty="0"/>
          </a:p>
        </p:txBody>
      </p:sp>
      <p:sp>
        <p:nvSpPr>
          <p:cNvPr id="3" name="Segnaposto contenuto 2"/>
          <p:cNvSpPr>
            <a:spLocks noGrp="1"/>
          </p:cNvSpPr>
          <p:nvPr>
            <p:ph idx="1"/>
          </p:nvPr>
        </p:nvSpPr>
        <p:spPr/>
        <p:txBody>
          <a:bodyPr/>
          <a:lstStyle/>
          <a:p>
            <a:r>
              <a:rPr lang="it-IT" dirty="0"/>
              <a:t>Dispersione di tempo ed energie </a:t>
            </a:r>
            <a:endParaRPr lang="it-IT" dirty="0" smtClean="0"/>
          </a:p>
          <a:p>
            <a:r>
              <a:rPr lang="it-IT" dirty="0" smtClean="0"/>
              <a:t>Dispersione </a:t>
            </a:r>
            <a:r>
              <a:rPr lang="it-IT" dirty="0"/>
              <a:t>di </a:t>
            </a:r>
            <a:r>
              <a:rPr lang="it-IT" dirty="0" smtClean="0"/>
              <a:t>idee</a:t>
            </a:r>
          </a:p>
          <a:p>
            <a:r>
              <a:rPr lang="it-IT" dirty="0" smtClean="0"/>
              <a:t> </a:t>
            </a:r>
            <a:r>
              <a:rPr lang="it-IT" dirty="0"/>
              <a:t>Perdita dell’obiettivo da raggiungere </a:t>
            </a:r>
            <a:endParaRPr lang="it-IT" dirty="0" smtClean="0"/>
          </a:p>
          <a:p>
            <a:r>
              <a:rPr lang="it-IT" dirty="0" smtClean="0"/>
              <a:t>Ostilità </a:t>
            </a:r>
            <a:r>
              <a:rPr lang="it-IT" dirty="0"/>
              <a:t>distruttiva</a:t>
            </a:r>
          </a:p>
        </p:txBody>
      </p:sp>
    </p:spTree>
    <p:extLst>
      <p:ext uri="{BB962C8B-B14F-4D97-AF65-F5344CB8AC3E}">
        <p14:creationId xmlns:p14="http://schemas.microsoft.com/office/powerpoint/2010/main" val="3541744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3642" y="945744"/>
            <a:ext cx="8596668" cy="4814976"/>
          </a:xfrm>
        </p:spPr>
        <p:txBody>
          <a:bodyPr>
            <a:normAutofit/>
          </a:bodyPr>
          <a:lstStyle/>
          <a:p>
            <a:pPr marL="0" indent="0" algn="just">
              <a:buNone/>
            </a:pPr>
            <a:r>
              <a:rPr lang="it-IT" b="1" dirty="0" smtClean="0">
                <a:solidFill>
                  <a:srgbClr val="FF0000"/>
                </a:solidFill>
                <a:latin typeface="Arial" panose="020B0604020202020204" pitchFamily="34" charset="0"/>
                <a:cs typeface="Arial" panose="020B0604020202020204" pitchFamily="34" charset="0"/>
              </a:rPr>
              <a:t>POTERE</a:t>
            </a:r>
            <a:r>
              <a:rPr lang="it-IT" b="1" dirty="0" smtClean="0">
                <a:latin typeface="Arial" panose="020B0604020202020204" pitchFamily="34" charset="0"/>
                <a:cs typeface="Arial" panose="020B0604020202020204" pitchFamily="34" charset="0"/>
              </a:rPr>
              <a:t>: la possibilità di trovare obbedienza ad un comando che abbia un determinato contenuto</a:t>
            </a:r>
          </a:p>
          <a:p>
            <a:pPr marL="0" indent="0" algn="just">
              <a:buNone/>
            </a:pPr>
            <a:endParaRPr lang="it-IT" b="1" dirty="0">
              <a:latin typeface="Arial" panose="020B0604020202020204" pitchFamily="34" charset="0"/>
              <a:cs typeface="Arial" panose="020B0604020202020204" pitchFamily="34" charset="0"/>
            </a:endParaRPr>
          </a:p>
          <a:p>
            <a:pPr marL="0" indent="0" algn="just">
              <a:buNone/>
            </a:pPr>
            <a:endParaRPr lang="it-IT" b="1" dirty="0" smtClean="0">
              <a:latin typeface="Arial" panose="020B0604020202020204" pitchFamily="34" charset="0"/>
              <a:cs typeface="Arial" panose="020B0604020202020204" pitchFamily="34" charset="0"/>
            </a:endParaRPr>
          </a:p>
          <a:p>
            <a:pPr marL="0" indent="0" algn="just">
              <a:buNone/>
            </a:pPr>
            <a:endParaRPr lang="it-IT" b="1" dirty="0">
              <a:latin typeface="Arial" panose="020B0604020202020204" pitchFamily="34" charset="0"/>
              <a:cs typeface="Arial" panose="020B0604020202020204" pitchFamily="34" charset="0"/>
            </a:endParaRPr>
          </a:p>
          <a:p>
            <a:pPr marL="0" indent="0" algn="just">
              <a:buNone/>
            </a:pPr>
            <a:endParaRPr lang="it-IT" b="1" dirty="0" smtClean="0">
              <a:latin typeface="Arial" panose="020B0604020202020204" pitchFamily="34" charset="0"/>
              <a:cs typeface="Arial" panose="020B0604020202020204" pitchFamily="34" charset="0"/>
            </a:endParaRPr>
          </a:p>
          <a:p>
            <a:pPr marL="0" indent="0" algn="just">
              <a:buNone/>
            </a:pPr>
            <a:endParaRPr lang="it-IT" b="1" dirty="0">
              <a:latin typeface="Arial" panose="020B0604020202020204" pitchFamily="34" charset="0"/>
              <a:cs typeface="Arial" panose="020B0604020202020204" pitchFamily="34" charset="0"/>
            </a:endParaRPr>
          </a:p>
          <a:p>
            <a:pPr marL="0" indent="0" algn="just">
              <a:buNone/>
            </a:pPr>
            <a:endParaRPr lang="it-IT" b="1" dirty="0">
              <a:latin typeface="Arial" panose="020B0604020202020204" pitchFamily="34" charset="0"/>
              <a:cs typeface="Arial" panose="020B0604020202020204" pitchFamily="34" charset="0"/>
            </a:endParaRPr>
          </a:p>
          <a:p>
            <a:pPr marL="0" indent="0" algn="just">
              <a:buNone/>
            </a:pPr>
            <a:r>
              <a:rPr lang="it-IT" b="1" dirty="0" smtClean="0">
                <a:solidFill>
                  <a:srgbClr val="FF0000"/>
                </a:solidFill>
                <a:latin typeface="Arial" panose="020B0604020202020204" pitchFamily="34" charset="0"/>
                <a:cs typeface="Arial" panose="020B0604020202020204" pitchFamily="34" charset="0"/>
              </a:rPr>
              <a:t>AUTORITA</a:t>
            </a:r>
            <a:r>
              <a:rPr lang="it-IT" b="1" dirty="0" smtClean="0">
                <a:latin typeface="Arial" panose="020B0604020202020204" pitchFamily="34" charset="0"/>
                <a:cs typeface="Arial" panose="020B0604020202020204" pitchFamily="34" charset="0"/>
              </a:rPr>
              <a:t>’: il potere legittimo così è chiamata da Weber.</a:t>
            </a:r>
            <a:endParaRPr lang="it-IT" dirty="0">
              <a:latin typeface="Arial" panose="020B0604020202020204" pitchFamily="34" charset="0"/>
              <a:cs typeface="Arial" panose="020B0604020202020204" pitchFamily="34" charset="0"/>
            </a:endParaRPr>
          </a:p>
        </p:txBody>
      </p:sp>
      <p:pic>
        <p:nvPicPr>
          <p:cNvPr id="4" name="Immagine 3"/>
          <p:cNvPicPr>
            <a:picLocks noChangeAspect="1"/>
          </p:cNvPicPr>
          <p:nvPr/>
        </p:nvPicPr>
        <p:blipFill>
          <a:blip r:embed="rId2"/>
          <a:stretch>
            <a:fillRect/>
          </a:stretch>
        </p:blipFill>
        <p:spPr>
          <a:xfrm>
            <a:off x="4485247" y="1580742"/>
            <a:ext cx="2933911" cy="1907042"/>
          </a:xfrm>
          <a:prstGeom prst="rect">
            <a:avLst/>
          </a:prstGeom>
        </p:spPr>
      </p:pic>
      <p:pic>
        <p:nvPicPr>
          <p:cNvPr id="5" name="Immagine 4"/>
          <p:cNvPicPr>
            <a:picLocks noChangeAspect="1"/>
          </p:cNvPicPr>
          <p:nvPr/>
        </p:nvPicPr>
        <p:blipFill>
          <a:blip r:embed="rId3"/>
          <a:stretch>
            <a:fillRect/>
          </a:stretch>
        </p:blipFill>
        <p:spPr>
          <a:xfrm>
            <a:off x="4698954" y="4594860"/>
            <a:ext cx="2219325" cy="2057400"/>
          </a:xfrm>
          <a:prstGeom prst="rect">
            <a:avLst/>
          </a:prstGeom>
        </p:spPr>
      </p:pic>
    </p:spTree>
    <p:extLst>
      <p:ext uri="{BB962C8B-B14F-4D97-AF65-F5344CB8AC3E}">
        <p14:creationId xmlns:p14="http://schemas.microsoft.com/office/powerpoint/2010/main" val="2274847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Attività</a:t>
            </a:r>
            <a:endParaRPr lang="it-IT" b="1" dirty="0"/>
          </a:p>
        </p:txBody>
      </p:sp>
      <p:sp>
        <p:nvSpPr>
          <p:cNvPr id="3" name="Segnaposto contenuto 2"/>
          <p:cNvSpPr>
            <a:spLocks noGrp="1"/>
          </p:cNvSpPr>
          <p:nvPr>
            <p:ph idx="1"/>
          </p:nvPr>
        </p:nvSpPr>
        <p:spPr/>
        <p:txBody>
          <a:bodyPr/>
          <a:lstStyle/>
          <a:p>
            <a:pPr>
              <a:buFontTx/>
              <a:buChar char="-"/>
            </a:pPr>
            <a:r>
              <a:rPr lang="it-IT" dirty="0" smtClean="0"/>
              <a:t>Proviamo a fornire dei sinonimi alla parola «conflitto»</a:t>
            </a:r>
          </a:p>
          <a:p>
            <a:pPr>
              <a:buFontTx/>
              <a:buChar char="-"/>
            </a:pPr>
            <a:r>
              <a:rPr lang="it-IT" dirty="0" smtClean="0"/>
              <a:t>Partendo dai sinonimi arriveremo ad una definizione di </a:t>
            </a:r>
            <a:r>
              <a:rPr lang="it-IT" dirty="0"/>
              <a:t>«conflitto»</a:t>
            </a:r>
          </a:p>
        </p:txBody>
      </p:sp>
    </p:spTree>
    <p:extLst>
      <p:ext uri="{BB962C8B-B14F-4D97-AF65-F5344CB8AC3E}">
        <p14:creationId xmlns:p14="http://schemas.microsoft.com/office/powerpoint/2010/main" val="1567028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750</TotalTime>
  <Words>1193</Words>
  <Application>Microsoft Office PowerPoint</Application>
  <PresentationFormat>Widescreen</PresentationFormat>
  <Paragraphs>105</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Trebuchet MS</vt:lpstr>
      <vt:lpstr>Wingdings</vt:lpstr>
      <vt:lpstr>Wingdings 3</vt:lpstr>
      <vt:lpstr>Sfaccettatura</vt:lpstr>
      <vt:lpstr>IL GRUPPO: PUNTI DI FORZA E DI DEBOLEZZA</vt:lpstr>
      <vt:lpstr>OBIETTIVO DEL MODULO</vt:lpstr>
      <vt:lpstr>UNA DEFINIZIONE DI GRUPPO </vt:lpstr>
      <vt:lpstr>Attività</vt:lpstr>
      <vt:lpstr>Gli elementi tipici del gruppo sociale</vt:lpstr>
      <vt:lpstr>VANTAGGI DEL LAVORO DI GRUPPO </vt:lpstr>
      <vt:lpstr>SVANTAGGI DEL LAVORO DI GRUPPO </vt:lpstr>
      <vt:lpstr>Presentazione standard di PowerPoint</vt:lpstr>
      <vt:lpstr>Attività</vt:lpstr>
      <vt:lpstr>COSA È IL CONFLITTO?</vt:lpstr>
      <vt:lpstr>Attività</vt:lpstr>
      <vt:lpstr>Presentazione standard di PowerPoint</vt:lpstr>
      <vt:lpstr>IN GENERALE </vt:lpstr>
      <vt:lpstr>Presentazione standard di PowerPoint</vt:lpstr>
      <vt:lpstr>IL CONFLITTO DISTRUTTIVO</vt:lpstr>
      <vt:lpstr>IL CONFLITTO COSTRUTTIVO</vt:lpstr>
      <vt:lpstr>PICCOLI CONSIGLI PER EVITARE GRANDI CONFLITTI</vt:lpstr>
      <vt:lpstr>Presentazione standard di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GRUPPO: PUNTI DI FORZA E DI DEBOLEZZA</dc:title>
  <dc:creator>Utente</dc:creator>
  <cp:lastModifiedBy>Barbara Pacilio</cp:lastModifiedBy>
  <cp:revision>46</cp:revision>
  <dcterms:created xsi:type="dcterms:W3CDTF">2020-01-09T09:33:08Z</dcterms:created>
  <dcterms:modified xsi:type="dcterms:W3CDTF">2023-01-22T16:56:36Z</dcterms:modified>
</cp:coreProperties>
</file>