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heme/themeOverride1.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heme/themeOverride2.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04" r:id="rId3"/>
    <p:sldId id="294" r:id="rId4"/>
    <p:sldId id="305" r:id="rId5"/>
    <p:sldId id="280" r:id="rId6"/>
    <p:sldId id="283" r:id="rId7"/>
    <p:sldId id="257" r:id="rId8"/>
    <p:sldId id="296" r:id="rId9"/>
    <p:sldId id="298" r:id="rId10"/>
    <p:sldId id="269" r:id="rId11"/>
    <p:sldId id="307" r:id="rId12"/>
    <p:sldId id="295" r:id="rId13"/>
    <p:sldId id="299" r:id="rId14"/>
    <p:sldId id="300" r:id="rId15"/>
    <p:sldId id="312" r:id="rId16"/>
    <p:sldId id="306" r:id="rId17"/>
    <p:sldId id="318" r:id="rId18"/>
    <p:sldId id="303" r:id="rId19"/>
    <p:sldId id="263" r:id="rId20"/>
    <p:sldId id="319" r:id="rId21"/>
    <p:sldId id="321" r:id="rId22"/>
    <p:sldId id="308" r:id="rId23"/>
    <p:sldId id="322" r:id="rId24"/>
    <p:sldId id="311" r:id="rId25"/>
    <p:sldId id="309" r:id="rId26"/>
    <p:sldId id="323" r:id="rId27"/>
    <p:sldId id="310" r:id="rId28"/>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759D"/>
    <a:srgbClr val="4D4D4D"/>
    <a:srgbClr val="B92D14"/>
    <a:srgbClr val="35B19D"/>
    <a:srgbClr val="000000"/>
    <a:srgbClr val="777777"/>
    <a:srgbClr val="969696"/>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76" autoAdjust="0"/>
    <p:restoredTop sz="95573" autoAdjust="0"/>
  </p:normalViewPr>
  <p:slideViewPr>
    <p:cSldViewPr>
      <p:cViewPr varScale="1">
        <p:scale>
          <a:sx n="69" d="100"/>
          <a:sy n="69" d="100"/>
        </p:scale>
        <p:origin x="14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2B56F483-7E55-4207-833C-DDF3705E8D9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atin typeface="Arial" charset="0"/>
              </a:defRPr>
            </a:lvl1pPr>
          </a:lstStyle>
          <a:p>
            <a:pPr>
              <a:defRPr/>
            </a:pPr>
            <a:endParaRPr lang="en-US"/>
          </a:p>
        </p:txBody>
      </p:sp>
      <p:sp>
        <p:nvSpPr>
          <p:cNvPr id="81923" name="Rectangle 3">
            <a:extLst>
              <a:ext uri="{FF2B5EF4-FFF2-40B4-BE49-F238E27FC236}">
                <a16:creationId xmlns:a16="http://schemas.microsoft.com/office/drawing/2014/main" id="{CBA8751F-642A-481E-A886-73526B13C6D9}"/>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p>
        </p:txBody>
      </p:sp>
      <p:sp>
        <p:nvSpPr>
          <p:cNvPr id="5124" name="Rectangle 4">
            <a:extLst>
              <a:ext uri="{FF2B5EF4-FFF2-40B4-BE49-F238E27FC236}">
                <a16:creationId xmlns:a16="http://schemas.microsoft.com/office/drawing/2014/main" id="{361430AB-0B8B-49B6-910D-585D6688330E}"/>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a:extLst>
              <a:ext uri="{FF2B5EF4-FFF2-40B4-BE49-F238E27FC236}">
                <a16:creationId xmlns:a16="http://schemas.microsoft.com/office/drawing/2014/main" id="{8E05BC3F-CE4F-4741-B8BC-A263E252BF61}"/>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26" name="Rectangle 6">
            <a:extLst>
              <a:ext uri="{FF2B5EF4-FFF2-40B4-BE49-F238E27FC236}">
                <a16:creationId xmlns:a16="http://schemas.microsoft.com/office/drawing/2014/main" id="{3AB8FD59-FBB4-4B28-8C61-CC4F36FD960E}"/>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atin typeface="Arial" charset="0"/>
              </a:defRPr>
            </a:lvl1pPr>
          </a:lstStyle>
          <a:p>
            <a:pPr>
              <a:defRPr/>
            </a:pPr>
            <a:endParaRPr lang="en-US"/>
          </a:p>
        </p:txBody>
      </p:sp>
      <p:sp>
        <p:nvSpPr>
          <p:cNvPr id="81927" name="Rectangle 7">
            <a:extLst>
              <a:ext uri="{FF2B5EF4-FFF2-40B4-BE49-F238E27FC236}">
                <a16:creationId xmlns:a16="http://schemas.microsoft.com/office/drawing/2014/main" id="{C7BE6030-735F-4E47-8180-73FDD31AD69D}"/>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4D6E036-E5C5-4DB0-9325-C101FB81FA33}" type="slidenum">
              <a:rPr lang="en-US" altLang="it-IT"/>
              <a:pPr/>
              <a:t>‹N›</a:t>
            </a:fld>
            <a:endParaRPr lang="en-US"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A01146DA-FE77-4E88-97CF-85263960BF5A}"/>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2EA72495-7266-4547-BA77-A92CBC94CB88}" type="slidenum">
              <a:rPr lang="en-US" altLang="it-IT" sz="1200"/>
              <a:pPr eaLnBrk="1" hangingPunct="1"/>
              <a:t>1</a:t>
            </a:fld>
            <a:endParaRPr lang="en-US" altLang="it-IT" sz="1200"/>
          </a:p>
        </p:txBody>
      </p:sp>
      <p:sp>
        <p:nvSpPr>
          <p:cNvPr id="6147" name="Rectangle 2">
            <a:extLst>
              <a:ext uri="{FF2B5EF4-FFF2-40B4-BE49-F238E27FC236}">
                <a16:creationId xmlns:a16="http://schemas.microsoft.com/office/drawing/2014/main" id="{DB12C13A-06C7-4F76-9DDF-98CE7040C88D}"/>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28D6E014-22FE-41E8-AE2F-7CAEBF8B492D}"/>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12</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2899825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13</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8148733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14</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1061089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15</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2933748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16</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21489926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17</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5787951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18</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21184684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507CAA65-C70C-4C55-98EF-2F5F3884AB4F}"/>
              </a:ext>
            </a:extLst>
          </p:cNvPr>
          <p:cNvSpPr>
            <a:spLocks noGrp="1" noRot="1" noChangeAspect="1" noChangeArrowheads="1" noTextEdit="1"/>
          </p:cNvSpPr>
          <p:nvPr>
            <p:ph type="sldImg"/>
          </p:nvPr>
        </p:nvSpPr>
        <p:spPr>
          <a:ln/>
        </p:spPr>
      </p:sp>
      <p:sp>
        <p:nvSpPr>
          <p:cNvPr id="37891" name="Rectangle 3">
            <a:extLst>
              <a:ext uri="{FF2B5EF4-FFF2-40B4-BE49-F238E27FC236}">
                <a16:creationId xmlns:a16="http://schemas.microsoft.com/office/drawing/2014/main" id="{798B5C88-344C-4259-99EC-D84C8788CB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20</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1597881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21</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4135910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2</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11759983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22</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2692587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507CAA65-C70C-4C55-98EF-2F5F3884AB4F}"/>
              </a:ext>
            </a:extLst>
          </p:cNvPr>
          <p:cNvSpPr>
            <a:spLocks noGrp="1" noRot="1" noChangeAspect="1" noChangeArrowheads="1" noTextEdit="1"/>
          </p:cNvSpPr>
          <p:nvPr>
            <p:ph type="sldImg"/>
          </p:nvPr>
        </p:nvSpPr>
        <p:spPr>
          <a:ln/>
        </p:spPr>
      </p:sp>
      <p:sp>
        <p:nvSpPr>
          <p:cNvPr id="37891" name="Rectangle 3">
            <a:extLst>
              <a:ext uri="{FF2B5EF4-FFF2-40B4-BE49-F238E27FC236}">
                <a16:creationId xmlns:a16="http://schemas.microsoft.com/office/drawing/2014/main" id="{798B5C88-344C-4259-99EC-D84C8788CB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p>
        </p:txBody>
      </p:sp>
    </p:spTree>
    <p:extLst>
      <p:ext uri="{BB962C8B-B14F-4D97-AF65-F5344CB8AC3E}">
        <p14:creationId xmlns:p14="http://schemas.microsoft.com/office/powerpoint/2010/main" val="27879566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507CAA65-C70C-4C55-98EF-2F5F3884AB4F}"/>
              </a:ext>
            </a:extLst>
          </p:cNvPr>
          <p:cNvSpPr>
            <a:spLocks noGrp="1" noRot="1" noChangeAspect="1" noChangeArrowheads="1" noTextEdit="1"/>
          </p:cNvSpPr>
          <p:nvPr>
            <p:ph type="sldImg"/>
          </p:nvPr>
        </p:nvSpPr>
        <p:spPr>
          <a:ln/>
        </p:spPr>
      </p:sp>
      <p:sp>
        <p:nvSpPr>
          <p:cNvPr id="37891" name="Rectangle 3">
            <a:extLst>
              <a:ext uri="{FF2B5EF4-FFF2-40B4-BE49-F238E27FC236}">
                <a16:creationId xmlns:a16="http://schemas.microsoft.com/office/drawing/2014/main" id="{798B5C88-344C-4259-99EC-D84C8788CB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p>
        </p:txBody>
      </p:sp>
    </p:spTree>
    <p:extLst>
      <p:ext uri="{BB962C8B-B14F-4D97-AF65-F5344CB8AC3E}">
        <p14:creationId xmlns:p14="http://schemas.microsoft.com/office/powerpoint/2010/main" val="20301084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25</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33894017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26</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30608645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27</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1041794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3</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601069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4</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2793425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820BEF09-633E-4E0D-B772-B304BCBE05CF}"/>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67374B4-ECF9-4B34-AD3B-9D5B232C9350}" type="slidenum">
              <a:rPr lang="en-US" altLang="it-IT" sz="1200"/>
              <a:pPr eaLnBrk="1" hangingPunct="1"/>
              <a:t>7</a:t>
            </a:fld>
            <a:endParaRPr lang="en-US" altLang="it-IT" sz="1200"/>
          </a:p>
        </p:txBody>
      </p:sp>
      <p:sp>
        <p:nvSpPr>
          <p:cNvPr id="7171" name="Rectangle 2">
            <a:extLst>
              <a:ext uri="{FF2B5EF4-FFF2-40B4-BE49-F238E27FC236}">
                <a16:creationId xmlns:a16="http://schemas.microsoft.com/office/drawing/2014/main" id="{D1F63CF6-B885-4073-99BF-6BB4F8E5DAA9}"/>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EFF43D83-83B5-4666-A648-0B26E0503E38}"/>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8</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4095564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9</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1323960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1F787039-ADC7-4020-BB75-B8F743919DF7}"/>
              </a:ext>
            </a:extLst>
          </p:cNvPr>
          <p:cNvSpPr>
            <a:spLocks noGrp="1" noRot="1" noChangeAspect="1" noChangeArrowheads="1" noTextEdit="1"/>
          </p:cNvSpPr>
          <p:nvPr>
            <p:ph type="sldImg"/>
          </p:nvPr>
        </p:nvSpPr>
        <p:spPr>
          <a:ln/>
        </p:spPr>
      </p:sp>
      <p:sp>
        <p:nvSpPr>
          <p:cNvPr id="46083" name="Rectangle 3">
            <a:extLst>
              <a:ext uri="{FF2B5EF4-FFF2-40B4-BE49-F238E27FC236}">
                <a16:creationId xmlns:a16="http://schemas.microsoft.com/office/drawing/2014/main" id="{34FCFDE3-1BE1-42B5-903D-445E5F3D14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EFCDEEF7-4DBF-4A16-BBDF-539E13EB3464}"/>
              </a:ext>
            </a:extLst>
          </p:cNvPr>
          <p:cNvSpPr>
            <a:spLocks noGrp="1" noChangeArrowheads="1"/>
          </p:cNvSpPr>
          <p:nvPr>
            <p:ph type="sldNum" sz="quarter" idx="5"/>
          </p:nvPr>
        </p:nvSpPr>
        <p:spPr>
          <a:noFill/>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ACC5D883-BEC4-43BF-925F-FCAA84DB46EC}" type="slidenum">
              <a:rPr lang="en-US" altLang="it-IT" sz="1200"/>
              <a:pPr eaLnBrk="1" hangingPunct="1"/>
              <a:t>11</a:t>
            </a:fld>
            <a:endParaRPr lang="en-US" altLang="it-IT" sz="1200"/>
          </a:p>
        </p:txBody>
      </p:sp>
      <p:sp>
        <p:nvSpPr>
          <p:cNvPr id="8195" name="Rectangle 2">
            <a:extLst>
              <a:ext uri="{FF2B5EF4-FFF2-40B4-BE49-F238E27FC236}">
                <a16:creationId xmlns:a16="http://schemas.microsoft.com/office/drawing/2014/main" id="{E6DB7021-A05E-4B62-894C-AC370C467756}"/>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E72767B-485C-4E83-BA13-FE99D2D857F7}"/>
              </a:ext>
            </a:extLst>
          </p:cNvPr>
          <p:cNvSpPr>
            <a:spLocks noGrp="1" noChangeArrowheads="1"/>
          </p:cNvSpPr>
          <p:nvPr>
            <p:ph type="body" idx="1"/>
          </p:nvPr>
        </p:nvSpPr>
        <p:spPr>
          <a:noFill/>
        </p:spPr>
        <p:txBody>
          <a:bodyPr/>
          <a:lstStyle/>
          <a:p>
            <a:pPr eaLnBrk="1" hangingPunct="1"/>
            <a:endParaRPr lang="ru-RU" altLang="it-IT">
              <a:latin typeface="Arial" panose="020B0604020202020204" pitchFamily="34" charset="0"/>
            </a:endParaRPr>
          </a:p>
        </p:txBody>
      </p:sp>
    </p:spTree>
    <p:extLst>
      <p:ext uri="{BB962C8B-B14F-4D97-AF65-F5344CB8AC3E}">
        <p14:creationId xmlns:p14="http://schemas.microsoft.com/office/powerpoint/2010/main" val="1015871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5334000"/>
            <a:ext cx="7772400" cy="704850"/>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algn="r">
              <a:defRPr sz="3600">
                <a:solidFill>
                  <a:schemeClr val="bg1"/>
                </a:solidFill>
              </a:defRPr>
            </a:lvl1pPr>
          </a:lstStyle>
          <a:p>
            <a:pPr lvl="0"/>
            <a:r>
              <a:rPr lang="it-IT" noProof="0"/>
              <a:t>Fare clic per modificare lo stile del titolo dello schema</a:t>
            </a:r>
            <a:endParaRPr lang="en-US" noProof="0"/>
          </a:p>
        </p:txBody>
      </p:sp>
      <p:sp>
        <p:nvSpPr>
          <p:cNvPr id="3075" name="Rectangle 3"/>
          <p:cNvSpPr>
            <a:spLocks noGrp="1" noChangeArrowheads="1"/>
          </p:cNvSpPr>
          <p:nvPr>
            <p:ph type="subTitle" idx="1"/>
          </p:nvPr>
        </p:nvSpPr>
        <p:spPr>
          <a:xfrm>
            <a:off x="990600" y="5867400"/>
            <a:ext cx="7772400" cy="533400"/>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marL="0" indent="0" algn="r">
              <a:buFontTx/>
              <a:buNone/>
              <a:defRPr sz="2400">
                <a:solidFill>
                  <a:schemeClr val="bg1"/>
                </a:solidFill>
              </a:defRPr>
            </a:lvl1pPr>
          </a:lstStyle>
          <a:p>
            <a:pPr lvl="0"/>
            <a:r>
              <a:rPr lang="it-IT" noProof="0"/>
              <a:t>Fare clic per modificare lo stile del sottotitolo dello schema</a:t>
            </a:r>
            <a:endParaRPr lang="en-US" noProof="0"/>
          </a:p>
        </p:txBody>
      </p:sp>
    </p:spTree>
    <p:extLst>
      <p:ext uri="{BB962C8B-B14F-4D97-AF65-F5344CB8AC3E}">
        <p14:creationId xmlns:p14="http://schemas.microsoft.com/office/powerpoint/2010/main" val="2625200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extLst>
      <p:ext uri="{BB962C8B-B14F-4D97-AF65-F5344CB8AC3E}">
        <p14:creationId xmlns:p14="http://schemas.microsoft.com/office/powerpoint/2010/main" val="1270001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1417638"/>
            <a:ext cx="1828800" cy="5211762"/>
          </a:xfrm>
        </p:spPr>
        <p:txBody>
          <a:bodyPr vert="eaVert"/>
          <a:lstStyle/>
          <a:p>
            <a:r>
              <a:rPr lang="it-IT"/>
              <a:t>Fare clic per modificare lo stile del titolo dello schema</a:t>
            </a:r>
            <a:endParaRPr lang="en-US"/>
          </a:p>
        </p:txBody>
      </p:sp>
      <p:sp>
        <p:nvSpPr>
          <p:cNvPr id="3" name="Vertical Text Placeholder 2"/>
          <p:cNvSpPr>
            <a:spLocks noGrp="1"/>
          </p:cNvSpPr>
          <p:nvPr>
            <p:ph type="body" orient="vert" idx="1"/>
          </p:nvPr>
        </p:nvSpPr>
        <p:spPr>
          <a:xfrm>
            <a:off x="914400" y="1417638"/>
            <a:ext cx="5334000" cy="5211762"/>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extLst>
      <p:ext uri="{BB962C8B-B14F-4D97-AF65-F5344CB8AC3E}">
        <p14:creationId xmlns:p14="http://schemas.microsoft.com/office/powerpoint/2010/main" val="1607897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extLst>
      <p:ext uri="{BB962C8B-B14F-4D97-AF65-F5344CB8AC3E}">
        <p14:creationId xmlns:p14="http://schemas.microsoft.com/office/powerpoint/2010/main" val="120711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 dello schema</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gli stili del testo dello schema</a:t>
            </a:r>
          </a:p>
        </p:txBody>
      </p:sp>
    </p:spTree>
    <p:extLst>
      <p:ext uri="{BB962C8B-B14F-4D97-AF65-F5344CB8AC3E}">
        <p14:creationId xmlns:p14="http://schemas.microsoft.com/office/powerpoint/2010/main" val="3214839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sz="half" idx="1"/>
          </p:nvPr>
        </p:nvSpPr>
        <p:spPr>
          <a:xfrm>
            <a:off x="914400" y="24384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3"/>
          <p:cNvSpPr>
            <a:spLocks noGrp="1"/>
          </p:cNvSpPr>
          <p:nvPr>
            <p:ph sz="half" idx="2"/>
          </p:nvPr>
        </p:nvSpPr>
        <p:spPr>
          <a:xfrm>
            <a:off x="4648200" y="24384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extLst>
      <p:ext uri="{BB962C8B-B14F-4D97-AF65-F5344CB8AC3E}">
        <p14:creationId xmlns:p14="http://schemas.microsoft.com/office/powerpoint/2010/main" val="3697872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it-IT"/>
              <a:t>Fare clic per modificare lo stile del titolo dello schema</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extLst>
      <p:ext uri="{BB962C8B-B14F-4D97-AF65-F5344CB8AC3E}">
        <p14:creationId xmlns:p14="http://schemas.microsoft.com/office/powerpoint/2010/main" val="2034321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Tree>
    <p:extLst>
      <p:ext uri="{BB962C8B-B14F-4D97-AF65-F5344CB8AC3E}">
        <p14:creationId xmlns:p14="http://schemas.microsoft.com/office/powerpoint/2010/main" val="3262857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3882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 dello schema</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extLst>
      <p:ext uri="{BB962C8B-B14F-4D97-AF65-F5344CB8AC3E}">
        <p14:creationId xmlns:p14="http://schemas.microsoft.com/office/powerpoint/2010/main" val="846050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 dello schema</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extLst>
      <p:ext uri="{BB962C8B-B14F-4D97-AF65-F5344CB8AC3E}">
        <p14:creationId xmlns:p14="http://schemas.microsoft.com/office/powerpoint/2010/main" val="79157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8DFEF92-066C-4FDE-B89E-B38CB70F4486}"/>
              </a:ext>
            </a:extLst>
          </p:cNvPr>
          <p:cNvSpPr>
            <a:spLocks noGrp="1" noChangeArrowheads="1"/>
          </p:cNvSpPr>
          <p:nvPr>
            <p:ph type="title"/>
          </p:nvPr>
        </p:nvSpPr>
        <p:spPr bwMode="auto">
          <a:xfrm>
            <a:off x="914400" y="1417638"/>
            <a:ext cx="73152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 dello schema</a:t>
            </a:r>
            <a:endParaRPr lang="en-US" altLang="it-IT"/>
          </a:p>
        </p:txBody>
      </p:sp>
      <p:sp>
        <p:nvSpPr>
          <p:cNvPr id="1027" name="Rectangle 3">
            <a:extLst>
              <a:ext uri="{FF2B5EF4-FFF2-40B4-BE49-F238E27FC236}">
                <a16:creationId xmlns:a16="http://schemas.microsoft.com/office/drawing/2014/main" id="{05CF319E-2309-4FAF-8765-4D5CBDBB6456}"/>
              </a:ext>
            </a:extLst>
          </p:cNvPr>
          <p:cNvSpPr>
            <a:spLocks noGrp="1" noChangeArrowheads="1"/>
          </p:cNvSpPr>
          <p:nvPr>
            <p:ph type="body" idx="1"/>
          </p:nvPr>
        </p:nvSpPr>
        <p:spPr bwMode="auto">
          <a:xfrm>
            <a:off x="914400" y="2438400"/>
            <a:ext cx="7315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Microsoft Sans Serif" pitchFamily="34" charset="0"/>
        </a:defRPr>
      </a:lvl2pPr>
      <a:lvl3pPr algn="l" rtl="0" eaLnBrk="1" fontAlgn="base" hangingPunct="1">
        <a:spcBef>
          <a:spcPct val="0"/>
        </a:spcBef>
        <a:spcAft>
          <a:spcPct val="0"/>
        </a:spcAft>
        <a:defRPr sz="4400">
          <a:solidFill>
            <a:schemeClr val="tx1"/>
          </a:solidFill>
          <a:latin typeface="Microsoft Sans Serif" pitchFamily="34" charset="0"/>
        </a:defRPr>
      </a:lvl3pPr>
      <a:lvl4pPr algn="l" rtl="0" eaLnBrk="1" fontAlgn="base" hangingPunct="1">
        <a:spcBef>
          <a:spcPct val="0"/>
        </a:spcBef>
        <a:spcAft>
          <a:spcPct val="0"/>
        </a:spcAft>
        <a:defRPr sz="4400">
          <a:solidFill>
            <a:schemeClr val="tx1"/>
          </a:solidFill>
          <a:latin typeface="Microsoft Sans Serif" pitchFamily="34" charset="0"/>
        </a:defRPr>
      </a:lvl4pPr>
      <a:lvl5pPr algn="l" rtl="0" eaLnBrk="1" fontAlgn="base" hangingPunct="1">
        <a:spcBef>
          <a:spcPct val="0"/>
        </a:spcBef>
        <a:spcAft>
          <a:spcPct val="0"/>
        </a:spcAft>
        <a:defRPr sz="4400">
          <a:solidFill>
            <a:schemeClr val="tx1"/>
          </a:solidFill>
          <a:latin typeface="Microsoft Sans Serif" pitchFamily="34" charset="0"/>
        </a:defRPr>
      </a:lvl5pPr>
      <a:lvl6pPr marL="457200" algn="l" rtl="0" eaLnBrk="1" fontAlgn="base" hangingPunct="1">
        <a:spcBef>
          <a:spcPct val="0"/>
        </a:spcBef>
        <a:spcAft>
          <a:spcPct val="0"/>
        </a:spcAft>
        <a:defRPr sz="4400">
          <a:solidFill>
            <a:schemeClr val="tx1"/>
          </a:solidFill>
          <a:latin typeface="Microsoft Sans Serif" pitchFamily="34" charset="0"/>
        </a:defRPr>
      </a:lvl6pPr>
      <a:lvl7pPr marL="914400" algn="l" rtl="0" eaLnBrk="1" fontAlgn="base" hangingPunct="1">
        <a:spcBef>
          <a:spcPct val="0"/>
        </a:spcBef>
        <a:spcAft>
          <a:spcPct val="0"/>
        </a:spcAft>
        <a:defRPr sz="4400">
          <a:solidFill>
            <a:schemeClr val="tx1"/>
          </a:solidFill>
          <a:latin typeface="Microsoft Sans Serif" pitchFamily="34" charset="0"/>
        </a:defRPr>
      </a:lvl7pPr>
      <a:lvl8pPr marL="1371600" algn="l" rtl="0" eaLnBrk="1" fontAlgn="base" hangingPunct="1">
        <a:spcBef>
          <a:spcPct val="0"/>
        </a:spcBef>
        <a:spcAft>
          <a:spcPct val="0"/>
        </a:spcAft>
        <a:defRPr sz="4400">
          <a:solidFill>
            <a:schemeClr val="tx1"/>
          </a:solidFill>
          <a:latin typeface="Microsoft Sans Serif" pitchFamily="34" charset="0"/>
        </a:defRPr>
      </a:lvl8pPr>
      <a:lvl9pPr marL="1828800" algn="l" rtl="0" eaLnBrk="1" fontAlgn="base" hangingPunct="1">
        <a:spcBef>
          <a:spcPct val="0"/>
        </a:spcBef>
        <a:spcAft>
          <a:spcPct val="0"/>
        </a:spcAft>
        <a:defRPr sz="4400">
          <a:solidFill>
            <a:schemeClr val="tx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5">
            <a:extLst>
              <a:ext uri="{FF2B5EF4-FFF2-40B4-BE49-F238E27FC236}">
                <a16:creationId xmlns:a16="http://schemas.microsoft.com/office/drawing/2014/main" id="{83FB7310-5CD8-4ED5-95C6-EF609D88535E}"/>
              </a:ext>
            </a:extLst>
          </p:cNvPr>
          <p:cNvSpPr>
            <a:spLocks noGrp="1" noChangeArrowheads="1"/>
          </p:cNvSpPr>
          <p:nvPr>
            <p:ph type="ctrTitle"/>
          </p:nvPr>
        </p:nvSpPr>
        <p:spPr>
          <a:xfrm>
            <a:off x="2915816" y="188640"/>
            <a:ext cx="6092552" cy="1800200"/>
          </a:xfrm>
          <a:extLst>
            <a:ext uri="{AF507438-7753-43E0-B8FC-AC1667EBCBE1}">
              <a14:hiddenEffects xmlns:a14="http://schemas.microsoft.com/office/drawing/2010/main">
                <a:effectLst>
                  <a:outerShdw dist="17961" dir="2700000" algn="ctr" rotWithShape="0">
                    <a:srgbClr val="000000"/>
                  </a:outerShdw>
                </a:effectLst>
              </a14:hiddenEffects>
            </a:ext>
          </a:extLst>
        </p:spPr>
        <p:txBody>
          <a:bodyPr/>
          <a:lstStyle/>
          <a:p>
            <a:pPr algn="ctr"/>
            <a:r>
              <a:rPr lang="it-IT" sz="4000" dirty="0">
                <a:solidFill>
                  <a:schemeClr val="bg2"/>
                </a:solidFill>
              </a:rPr>
              <a:t>Comunicazione efficace e ascolto: due facce della stessa medaglia</a:t>
            </a:r>
            <a:endParaRPr lang="ru-RU" altLang="it-IT" sz="4000" dirty="0">
              <a:solidFill>
                <a:schemeClr val="bg2"/>
              </a:solidFill>
            </a:endParaRPr>
          </a:p>
        </p:txBody>
      </p:sp>
      <p:sp>
        <p:nvSpPr>
          <p:cNvPr id="2051" name="Rectangle 8">
            <a:extLst>
              <a:ext uri="{FF2B5EF4-FFF2-40B4-BE49-F238E27FC236}">
                <a16:creationId xmlns:a16="http://schemas.microsoft.com/office/drawing/2014/main" id="{F1853C3E-BD4A-4DFF-8A23-2096E59B2DEE}"/>
              </a:ext>
            </a:extLst>
          </p:cNvPr>
          <p:cNvSpPr>
            <a:spLocks noGrp="1" noChangeArrowheads="1"/>
          </p:cNvSpPr>
          <p:nvPr>
            <p:ph type="subTitle" idx="1"/>
          </p:nvPr>
        </p:nvSpPr>
        <p:spPr>
          <a:xfrm>
            <a:off x="4851684" y="5949280"/>
            <a:ext cx="4263752" cy="533400"/>
          </a:xfrm>
          <a:extLst>
            <a:ext uri="{AF507438-7753-43E0-B8FC-AC1667EBCBE1}">
              <a14:hiddenEffects xmlns:a14="http://schemas.microsoft.com/office/drawing/2010/main">
                <a:effectLst>
                  <a:outerShdw dist="17961" dir="2700000" algn="ctr" rotWithShape="0">
                    <a:srgbClr val="000000"/>
                  </a:outerShdw>
                </a:effectLst>
              </a14:hiddenEffects>
            </a:ext>
          </a:extLst>
        </p:spPr>
        <p:txBody>
          <a:bodyPr/>
          <a:lstStyle/>
          <a:p>
            <a:pPr eaLnBrk="1" hangingPunct="1"/>
            <a:r>
              <a:rPr lang="en-US" altLang="it-IT" dirty="0" err="1">
                <a:solidFill>
                  <a:schemeClr val="accent1"/>
                </a:solidFill>
              </a:rPr>
              <a:t>d</a:t>
            </a:r>
            <a:r>
              <a:rPr lang="en-US" altLang="it-IT" dirty="0" err="1" smtClean="0">
                <a:solidFill>
                  <a:schemeClr val="accent1"/>
                </a:solidFill>
              </a:rPr>
              <a:t>ott.ssa</a:t>
            </a:r>
            <a:r>
              <a:rPr lang="en-US" altLang="it-IT" dirty="0" smtClean="0">
                <a:solidFill>
                  <a:schemeClr val="accent1"/>
                </a:solidFill>
              </a:rPr>
              <a:t> </a:t>
            </a:r>
            <a:r>
              <a:rPr lang="en-US" altLang="it-IT" dirty="0">
                <a:solidFill>
                  <a:schemeClr val="accent1"/>
                </a:solidFill>
              </a:rPr>
              <a:t>Barbara </a:t>
            </a:r>
            <a:r>
              <a:rPr lang="en-US" altLang="it-IT" dirty="0" err="1" smtClean="0">
                <a:solidFill>
                  <a:schemeClr val="accent1"/>
                </a:solidFill>
              </a:rPr>
              <a:t>Pacilio</a:t>
            </a:r>
            <a:endParaRPr lang="en-US" altLang="it-IT" dirty="0" smtClean="0">
              <a:solidFill>
                <a:schemeClr val="accent1"/>
              </a:solidFill>
            </a:endParaRPr>
          </a:p>
          <a:p>
            <a:pPr eaLnBrk="1" hangingPunct="1"/>
            <a:r>
              <a:rPr lang="en-US" altLang="it-IT" dirty="0" err="1">
                <a:solidFill>
                  <a:schemeClr val="accent1"/>
                </a:solidFill>
              </a:rPr>
              <a:t>d</a:t>
            </a:r>
            <a:r>
              <a:rPr lang="en-US" altLang="it-IT" dirty="0" err="1" smtClean="0">
                <a:solidFill>
                  <a:schemeClr val="accent1"/>
                </a:solidFill>
              </a:rPr>
              <a:t>ott.ssa</a:t>
            </a:r>
            <a:r>
              <a:rPr lang="en-US" altLang="it-IT" dirty="0" smtClean="0">
                <a:solidFill>
                  <a:schemeClr val="accent1"/>
                </a:solidFill>
              </a:rPr>
              <a:t> Marina </a:t>
            </a:r>
            <a:r>
              <a:rPr lang="en-US" altLang="it-IT" dirty="0" err="1" smtClean="0">
                <a:solidFill>
                  <a:schemeClr val="accent1"/>
                </a:solidFill>
              </a:rPr>
              <a:t>Scappaticci</a:t>
            </a:r>
            <a:r>
              <a:rPr lang="en-US" altLang="it-IT" dirty="0" smtClean="0">
                <a:solidFill>
                  <a:schemeClr val="accent1"/>
                </a:solidFill>
              </a:rPr>
              <a:t> </a:t>
            </a:r>
            <a:endParaRPr lang="ru-RU" altLang="it-IT" dirty="0">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a:extLst>
              <a:ext uri="{FF2B5EF4-FFF2-40B4-BE49-F238E27FC236}">
                <a16:creationId xmlns:a16="http://schemas.microsoft.com/office/drawing/2014/main" id="{8A73BA74-214D-412A-A4B1-8E84E70BCE2B}"/>
              </a:ext>
            </a:extLst>
          </p:cNvPr>
          <p:cNvSpPr>
            <a:spLocks noGrp="1" noChangeArrowheads="1"/>
          </p:cNvSpPr>
          <p:nvPr>
            <p:ph type="body" idx="1"/>
          </p:nvPr>
        </p:nvSpPr>
        <p:spPr>
          <a:xfrm>
            <a:off x="611560" y="2852936"/>
            <a:ext cx="8064896" cy="2448272"/>
          </a:xfrm>
        </p:spPr>
        <p:txBody>
          <a:bodyPr/>
          <a:lstStyle/>
          <a:p>
            <a:pPr algn="ctr" eaLnBrk="1" hangingPunct="1">
              <a:buFontTx/>
              <a:buNone/>
            </a:pPr>
            <a:r>
              <a:rPr lang="it-IT" altLang="it-IT" dirty="0">
                <a:solidFill>
                  <a:schemeClr val="bg2"/>
                </a:solidFill>
              </a:rPr>
              <a:t>   </a:t>
            </a:r>
            <a:r>
              <a:rPr lang="it-IT" altLang="it-IT" sz="2800" dirty="0">
                <a:solidFill>
                  <a:schemeClr val="bg2"/>
                </a:solidFill>
              </a:rPr>
              <a:t>COMUNICARE EFFICACEMENTE VUOL DIRE TRASMETTERE UN MESSAGGIO IN MODO DA CONSENTIRE A CHI LO RICEVE DI ATTRIBUIRGLI LO STESSO SIGNIFICATO DI CHI LO HA EMESSO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1835696" y="1122686"/>
            <a:ext cx="6646168" cy="4612628"/>
          </a:xfrm>
        </p:spPr>
        <p:txBody>
          <a:bodyPr/>
          <a:lstStyle/>
          <a:p>
            <a:pPr algn="just">
              <a:lnSpc>
                <a:spcPct val="80000"/>
              </a:lnSpc>
            </a:pPr>
            <a:r>
              <a:rPr lang="it-IT" sz="2400" dirty="0">
                <a:solidFill>
                  <a:schemeClr val="accent1"/>
                </a:solidFill>
              </a:rPr>
              <a:t>«cosa facilita la comunicazione?»</a:t>
            </a:r>
          </a:p>
          <a:p>
            <a:pPr algn="just">
              <a:lnSpc>
                <a:spcPct val="80000"/>
              </a:lnSpc>
            </a:pPr>
            <a:endParaRPr lang="it-IT" sz="2400" dirty="0">
              <a:solidFill>
                <a:schemeClr val="accent1"/>
              </a:solidFill>
            </a:endParaRPr>
          </a:p>
          <a:p>
            <a:pPr algn="just">
              <a:lnSpc>
                <a:spcPct val="80000"/>
              </a:lnSpc>
            </a:pPr>
            <a:r>
              <a:rPr lang="it-IT" sz="2400" dirty="0">
                <a:solidFill>
                  <a:schemeClr val="accent1"/>
                </a:solidFill>
              </a:rPr>
              <a:t> «cosa ostacola la comunicazione?» </a:t>
            </a:r>
          </a:p>
          <a:p>
            <a:pPr algn="just">
              <a:lnSpc>
                <a:spcPct val="80000"/>
              </a:lnSpc>
            </a:pPr>
            <a:endParaRPr lang="it-IT" sz="2400" dirty="0"/>
          </a:p>
          <a:p>
            <a:pPr marL="0" indent="0" algn="just">
              <a:lnSpc>
                <a:spcPct val="80000"/>
              </a:lnSpc>
              <a:buNone/>
            </a:pPr>
            <a:r>
              <a:rPr lang="it-IT" sz="2400" dirty="0">
                <a:solidFill>
                  <a:schemeClr val="bg2"/>
                </a:solidFill>
              </a:rPr>
              <a:t>Ogni gruppo proverà a produrre un elenco di situazioni tipiche che, a loro modo di vedere, possono facilitare oppure ostacolare la comunicazione, individuando per ciascuna di esse una parola chiave che sia in grado di riassumerla in modo efficace (tempo: 10 minuti ca.)</a:t>
            </a:r>
          </a:p>
        </p:txBody>
      </p:sp>
      <p:sp>
        <p:nvSpPr>
          <p:cNvPr id="3" name="Rectangle 2">
            <a:extLst>
              <a:ext uri="{FF2B5EF4-FFF2-40B4-BE49-F238E27FC236}">
                <a16:creationId xmlns:a16="http://schemas.microsoft.com/office/drawing/2014/main" id="{1B20A163-20EC-416D-8BF8-CE46A360A1F2}"/>
              </a:ext>
            </a:extLst>
          </p:cNvPr>
          <p:cNvSpPr>
            <a:spLocks noGrp="1" noChangeArrowheads="1"/>
          </p:cNvSpPr>
          <p:nvPr>
            <p:ph type="title"/>
          </p:nvPr>
        </p:nvSpPr>
        <p:spPr>
          <a:xfrm>
            <a:off x="1835696" y="267469"/>
            <a:ext cx="6934200" cy="715963"/>
          </a:xfrm>
        </p:spPr>
        <p:txBody>
          <a:bodyPr/>
          <a:lstStyle/>
          <a:p>
            <a:r>
              <a:rPr lang="en-US" altLang="it-IT" sz="2800" b="1" dirty="0" err="1">
                <a:solidFill>
                  <a:schemeClr val="accent1"/>
                </a:solidFill>
              </a:rPr>
              <a:t>Laboratorio</a:t>
            </a:r>
            <a:r>
              <a:rPr lang="en-US" altLang="it-IT" sz="2800" b="1" dirty="0">
                <a:solidFill>
                  <a:schemeClr val="accent1"/>
                </a:solidFill>
              </a:rPr>
              <a:t>…</a:t>
            </a:r>
          </a:p>
        </p:txBody>
      </p:sp>
    </p:spTree>
    <p:extLst>
      <p:ext uri="{BB962C8B-B14F-4D97-AF65-F5344CB8AC3E}">
        <p14:creationId xmlns:p14="http://schemas.microsoft.com/office/powerpoint/2010/main" val="4162229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Effect transition="in" filter="fade">
                                      <p:cBhvr>
                                        <p:cTn id="13" dur="1000"/>
                                        <p:tgtEl>
                                          <p:spTgt spid="4099">
                                            <p:txEl>
                                              <p:pRg st="0" end="0"/>
                                            </p:txEl>
                                          </p:spTgt>
                                        </p:tgtEl>
                                      </p:cBhvr>
                                    </p:animEffect>
                                    <p:anim calcmode="lin" valueType="num">
                                      <p:cBhvr>
                                        <p:cTn id="14"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099">
                                            <p:txEl>
                                              <p:pRg st="2" end="2"/>
                                            </p:txEl>
                                          </p:spTgt>
                                        </p:tgtEl>
                                        <p:attrNameLst>
                                          <p:attrName>style.visibility</p:attrName>
                                        </p:attrNameLst>
                                      </p:cBhvr>
                                      <p:to>
                                        <p:strVal val="visible"/>
                                      </p:to>
                                    </p:set>
                                    <p:animEffect transition="in" filter="fade">
                                      <p:cBhvr>
                                        <p:cTn id="20" dur="1000"/>
                                        <p:tgtEl>
                                          <p:spTgt spid="4099">
                                            <p:txEl>
                                              <p:pRg st="2" end="2"/>
                                            </p:txEl>
                                          </p:spTgt>
                                        </p:tgtEl>
                                      </p:cBhvr>
                                    </p:animEffect>
                                    <p:anim calcmode="lin" valueType="num">
                                      <p:cBhvr>
                                        <p:cTn id="21"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1000"/>
                                        <p:tgtEl>
                                          <p:spTgt spid="4099">
                                            <p:txEl>
                                              <p:pRg st="4" end="4"/>
                                            </p:txEl>
                                          </p:spTgt>
                                        </p:tgtEl>
                                      </p:cBhvr>
                                    </p:animEffect>
                                    <p:anim calcmode="lin" valueType="num">
                                      <p:cBhvr>
                                        <p:cTn id="28"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34BB604-0BD5-40CB-90E6-2ADE4AE05769}"/>
              </a:ext>
            </a:extLst>
          </p:cNvPr>
          <p:cNvSpPr>
            <a:spLocks noGrp="1" noChangeArrowheads="1"/>
          </p:cNvSpPr>
          <p:nvPr>
            <p:ph type="title"/>
          </p:nvPr>
        </p:nvSpPr>
        <p:spPr>
          <a:xfrm>
            <a:off x="1835696" y="267469"/>
            <a:ext cx="6934200" cy="715963"/>
          </a:xfrm>
        </p:spPr>
        <p:txBody>
          <a:bodyPr/>
          <a:lstStyle/>
          <a:p>
            <a:pPr algn="ctr"/>
            <a:r>
              <a:rPr lang="en-US" altLang="it-IT" sz="2800" b="1" dirty="0">
                <a:solidFill>
                  <a:schemeClr val="accent1"/>
                </a:solidFill>
              </a:rPr>
              <a:t>PER AVERE UNA COMUNICAZIONE EFFICACE</a:t>
            </a:r>
          </a:p>
        </p:txBody>
      </p:sp>
      <p:sp>
        <p:nvSpPr>
          <p:cNvPr id="4" name="Rectangle 3">
            <a:extLst>
              <a:ext uri="{FF2B5EF4-FFF2-40B4-BE49-F238E27FC236}">
                <a16:creationId xmlns:a16="http://schemas.microsoft.com/office/drawing/2014/main" id="{3AF431C3-FEBB-47DB-A560-E45D76206B4E}"/>
              </a:ext>
            </a:extLst>
          </p:cNvPr>
          <p:cNvSpPr txBox="1">
            <a:spLocks noChangeArrowheads="1"/>
          </p:cNvSpPr>
          <p:nvPr/>
        </p:nvSpPr>
        <p:spPr bwMode="auto">
          <a:xfrm>
            <a:off x="1873796" y="1844824"/>
            <a:ext cx="68580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it-IT" altLang="it-IT" sz="2000" kern="0" dirty="0">
                <a:solidFill>
                  <a:schemeClr val="bg2"/>
                </a:solidFill>
              </a:rPr>
              <a:t>PERCHE’ COMUNICHIAMO </a:t>
            </a:r>
            <a:r>
              <a:rPr lang="it-IT" altLang="it-IT" kern="0" dirty="0">
                <a:solidFill>
                  <a:schemeClr val="bg2"/>
                </a:solidFill>
              </a:rPr>
              <a:t>- OBIETTIVI</a:t>
            </a:r>
          </a:p>
          <a:p>
            <a:r>
              <a:rPr lang="it-IT" altLang="it-IT" sz="2000" kern="0" dirty="0">
                <a:solidFill>
                  <a:schemeClr val="bg2"/>
                </a:solidFill>
              </a:rPr>
              <a:t>A CHI COMUNICHIAMO</a:t>
            </a:r>
            <a:r>
              <a:rPr lang="it-IT" altLang="it-IT" kern="0" dirty="0">
                <a:solidFill>
                  <a:schemeClr val="bg2"/>
                </a:solidFill>
              </a:rPr>
              <a:t>   - TARGET</a:t>
            </a:r>
          </a:p>
          <a:p>
            <a:r>
              <a:rPr lang="it-IT" altLang="it-IT" sz="2000" kern="0" dirty="0">
                <a:solidFill>
                  <a:schemeClr val="bg2"/>
                </a:solidFill>
              </a:rPr>
              <a:t>COSA COMUNICHIAMO</a:t>
            </a:r>
            <a:r>
              <a:rPr lang="it-IT" altLang="it-IT" kern="0" dirty="0">
                <a:solidFill>
                  <a:schemeClr val="bg2"/>
                </a:solidFill>
              </a:rPr>
              <a:t>   - CONTENUTO</a:t>
            </a:r>
          </a:p>
          <a:p>
            <a:r>
              <a:rPr lang="it-IT" altLang="it-IT" sz="2000" kern="0" dirty="0">
                <a:solidFill>
                  <a:schemeClr val="bg2"/>
                </a:solidFill>
              </a:rPr>
              <a:t>DOVE COMUNICHIAMO</a:t>
            </a:r>
            <a:r>
              <a:rPr lang="it-IT" altLang="it-IT" kern="0" dirty="0">
                <a:solidFill>
                  <a:schemeClr val="bg2"/>
                </a:solidFill>
              </a:rPr>
              <a:t>   - CONTESTO</a:t>
            </a:r>
          </a:p>
          <a:p>
            <a:r>
              <a:rPr lang="it-IT" altLang="it-IT" sz="2000" kern="0" dirty="0">
                <a:solidFill>
                  <a:schemeClr val="bg2"/>
                </a:solidFill>
              </a:rPr>
              <a:t>COME COMUNICHIAMO     </a:t>
            </a:r>
            <a:r>
              <a:rPr lang="it-IT" altLang="it-IT" sz="2000" b="1" kern="0" dirty="0">
                <a:solidFill>
                  <a:schemeClr val="bg2"/>
                </a:solidFill>
              </a:rPr>
              <a:t>-</a:t>
            </a:r>
            <a:r>
              <a:rPr lang="it-IT" altLang="it-IT" kern="0" dirty="0">
                <a:solidFill>
                  <a:schemeClr val="bg2"/>
                </a:solidFill>
              </a:rPr>
              <a:t> STRUMENTI</a:t>
            </a:r>
          </a:p>
          <a:p>
            <a:endParaRPr lang="it-IT" altLang="it-IT" kern="0" dirty="0">
              <a:solidFill>
                <a:schemeClr val="bg2"/>
              </a:solidFill>
            </a:endParaRPr>
          </a:p>
        </p:txBody>
      </p:sp>
    </p:spTree>
    <p:extLst>
      <p:ext uri="{BB962C8B-B14F-4D97-AF65-F5344CB8AC3E}">
        <p14:creationId xmlns:p14="http://schemas.microsoft.com/office/powerpoint/2010/main" val="207765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34BB604-0BD5-40CB-90E6-2ADE4AE05769}"/>
              </a:ext>
            </a:extLst>
          </p:cNvPr>
          <p:cNvSpPr>
            <a:spLocks noGrp="1" noChangeArrowheads="1"/>
          </p:cNvSpPr>
          <p:nvPr>
            <p:ph type="title"/>
          </p:nvPr>
        </p:nvSpPr>
        <p:spPr>
          <a:xfrm>
            <a:off x="1835696" y="267469"/>
            <a:ext cx="6934200" cy="715963"/>
          </a:xfrm>
        </p:spPr>
        <p:txBody>
          <a:bodyPr/>
          <a:lstStyle/>
          <a:p>
            <a:r>
              <a:rPr lang="en-US" altLang="it-IT" sz="2800" b="1" dirty="0" err="1">
                <a:solidFill>
                  <a:schemeClr val="accent1"/>
                </a:solidFill>
              </a:rPr>
              <a:t>Conoscere</a:t>
            </a:r>
            <a:r>
              <a:rPr lang="en-US" altLang="it-IT" sz="2800" b="1" dirty="0">
                <a:solidFill>
                  <a:schemeClr val="accent1"/>
                </a:solidFill>
              </a:rPr>
              <a:t> </a:t>
            </a:r>
            <a:r>
              <a:rPr lang="en-US" altLang="it-IT" sz="2800" b="1" dirty="0" err="1">
                <a:solidFill>
                  <a:schemeClr val="accent1"/>
                </a:solidFill>
              </a:rPr>
              <a:t>gli</a:t>
            </a:r>
            <a:r>
              <a:rPr lang="en-US" altLang="it-IT" sz="2800" b="1" dirty="0">
                <a:solidFill>
                  <a:schemeClr val="accent1"/>
                </a:solidFill>
              </a:rPr>
              <a:t> </a:t>
            </a:r>
            <a:r>
              <a:rPr lang="en-US" altLang="it-IT" sz="2800" b="1" dirty="0" err="1">
                <a:solidFill>
                  <a:schemeClr val="accent1"/>
                </a:solidFill>
              </a:rPr>
              <a:t>interlocutori</a:t>
            </a:r>
            <a:endParaRPr lang="en-US" altLang="it-IT" sz="2800" b="1" dirty="0">
              <a:solidFill>
                <a:schemeClr val="accent1"/>
              </a:solidFill>
            </a:endParaRPr>
          </a:p>
        </p:txBody>
      </p:sp>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2146632" y="1124744"/>
            <a:ext cx="6614020" cy="3927475"/>
          </a:xfrm>
        </p:spPr>
        <p:txBody>
          <a:bodyPr/>
          <a:lstStyle/>
          <a:p>
            <a:pPr>
              <a:lnSpc>
                <a:spcPct val="80000"/>
              </a:lnSpc>
            </a:pPr>
            <a:r>
              <a:rPr lang="it-IT" altLang="it-IT" sz="2400" dirty="0">
                <a:solidFill>
                  <a:schemeClr val="bg2"/>
                </a:solidFill>
              </a:rPr>
              <a:t>A chi mi rivolgo?</a:t>
            </a:r>
          </a:p>
          <a:p>
            <a:pPr marL="0" indent="0">
              <a:lnSpc>
                <a:spcPct val="80000"/>
              </a:lnSpc>
              <a:buNone/>
            </a:pPr>
            <a:endParaRPr lang="it-IT" altLang="it-IT" sz="2400" dirty="0">
              <a:solidFill>
                <a:schemeClr val="bg2"/>
              </a:solidFill>
            </a:endParaRPr>
          </a:p>
          <a:p>
            <a:pPr>
              <a:lnSpc>
                <a:spcPct val="80000"/>
              </a:lnSpc>
            </a:pPr>
            <a:r>
              <a:rPr lang="it-IT" altLang="it-IT" sz="2400" dirty="0">
                <a:solidFill>
                  <a:schemeClr val="bg2"/>
                </a:solidFill>
              </a:rPr>
              <a:t>In che ambito lavora?</a:t>
            </a:r>
          </a:p>
          <a:p>
            <a:pPr marL="0" indent="0">
              <a:lnSpc>
                <a:spcPct val="80000"/>
              </a:lnSpc>
              <a:buNone/>
            </a:pPr>
            <a:endParaRPr lang="it-IT" altLang="it-IT" sz="2400" dirty="0">
              <a:solidFill>
                <a:schemeClr val="bg2"/>
              </a:solidFill>
            </a:endParaRPr>
          </a:p>
          <a:p>
            <a:pPr>
              <a:lnSpc>
                <a:spcPct val="80000"/>
              </a:lnSpc>
            </a:pPr>
            <a:r>
              <a:rPr lang="it-IT" altLang="it-IT" sz="2400" dirty="0">
                <a:solidFill>
                  <a:schemeClr val="bg2"/>
                </a:solidFill>
              </a:rPr>
              <a:t>Quale è il ruolo del mio interlocutore?</a:t>
            </a:r>
          </a:p>
          <a:p>
            <a:pPr marL="0" indent="0">
              <a:lnSpc>
                <a:spcPct val="80000"/>
              </a:lnSpc>
              <a:buNone/>
            </a:pPr>
            <a:endParaRPr lang="it-IT" altLang="it-IT" sz="2400" dirty="0">
              <a:solidFill>
                <a:schemeClr val="bg2"/>
              </a:solidFill>
            </a:endParaRPr>
          </a:p>
          <a:p>
            <a:pPr>
              <a:lnSpc>
                <a:spcPct val="80000"/>
              </a:lnSpc>
            </a:pPr>
            <a:r>
              <a:rPr lang="it-IT" altLang="it-IT" sz="2400" dirty="0">
                <a:solidFill>
                  <a:schemeClr val="bg2"/>
                </a:solidFill>
              </a:rPr>
              <a:t>Quale è il suo modello culturale?</a:t>
            </a:r>
          </a:p>
          <a:p>
            <a:pPr marL="0" indent="0">
              <a:lnSpc>
                <a:spcPct val="80000"/>
              </a:lnSpc>
              <a:buNone/>
            </a:pPr>
            <a:endParaRPr lang="it-IT" altLang="it-IT" sz="2400" dirty="0">
              <a:solidFill>
                <a:schemeClr val="bg2"/>
              </a:solidFill>
            </a:endParaRPr>
          </a:p>
          <a:p>
            <a:pPr>
              <a:lnSpc>
                <a:spcPct val="80000"/>
              </a:lnSpc>
            </a:pPr>
            <a:r>
              <a:rPr lang="it-IT" altLang="it-IT" sz="2400" dirty="0">
                <a:solidFill>
                  <a:schemeClr val="bg2"/>
                </a:solidFill>
              </a:rPr>
              <a:t>Quali le sue aspettative?</a:t>
            </a:r>
          </a:p>
          <a:p>
            <a:pPr marL="0" indent="0">
              <a:lnSpc>
                <a:spcPct val="80000"/>
              </a:lnSpc>
              <a:buNone/>
            </a:pPr>
            <a:endParaRPr lang="it-IT" altLang="it-IT" sz="2400" dirty="0">
              <a:solidFill>
                <a:schemeClr val="bg2"/>
              </a:solidFill>
            </a:endParaRPr>
          </a:p>
          <a:p>
            <a:pPr>
              <a:lnSpc>
                <a:spcPct val="80000"/>
              </a:lnSpc>
            </a:pPr>
            <a:r>
              <a:rPr lang="it-IT" altLang="it-IT" sz="2400" dirty="0">
                <a:solidFill>
                  <a:schemeClr val="bg2"/>
                </a:solidFill>
              </a:rPr>
              <a:t>Che tipo di linguaggio usa?</a:t>
            </a:r>
          </a:p>
          <a:p>
            <a:pPr marL="0" indent="0">
              <a:lnSpc>
                <a:spcPct val="80000"/>
              </a:lnSpc>
              <a:buNone/>
            </a:pPr>
            <a:endParaRPr lang="it-IT" altLang="it-IT" sz="2400" dirty="0">
              <a:solidFill>
                <a:schemeClr val="bg2"/>
              </a:solidFill>
            </a:endParaRPr>
          </a:p>
          <a:p>
            <a:pPr>
              <a:lnSpc>
                <a:spcPct val="80000"/>
              </a:lnSpc>
            </a:pPr>
            <a:r>
              <a:rPr lang="it-IT" altLang="it-IT" sz="2400" dirty="0">
                <a:solidFill>
                  <a:schemeClr val="bg2"/>
                </a:solidFill>
              </a:rPr>
              <a:t>Quale relazione devo attivare?</a:t>
            </a:r>
          </a:p>
        </p:txBody>
      </p:sp>
    </p:spTree>
    <p:extLst>
      <p:ext uri="{BB962C8B-B14F-4D97-AF65-F5344CB8AC3E}">
        <p14:creationId xmlns:p14="http://schemas.microsoft.com/office/powerpoint/2010/main" val="390681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Effect transition="in" filter="fade">
                                      <p:cBhvr>
                                        <p:cTn id="13" dur="1000"/>
                                        <p:tgtEl>
                                          <p:spTgt spid="4099">
                                            <p:txEl>
                                              <p:pRg st="0" end="0"/>
                                            </p:txEl>
                                          </p:spTgt>
                                        </p:tgtEl>
                                      </p:cBhvr>
                                    </p:animEffect>
                                    <p:anim calcmode="lin" valueType="num">
                                      <p:cBhvr>
                                        <p:cTn id="14"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099">
                                            <p:txEl>
                                              <p:pRg st="2" end="2"/>
                                            </p:txEl>
                                          </p:spTgt>
                                        </p:tgtEl>
                                        <p:attrNameLst>
                                          <p:attrName>style.visibility</p:attrName>
                                        </p:attrNameLst>
                                      </p:cBhvr>
                                      <p:to>
                                        <p:strVal val="visible"/>
                                      </p:to>
                                    </p:set>
                                    <p:animEffect transition="in" filter="fade">
                                      <p:cBhvr>
                                        <p:cTn id="20" dur="1000"/>
                                        <p:tgtEl>
                                          <p:spTgt spid="4099">
                                            <p:txEl>
                                              <p:pRg st="2" end="2"/>
                                            </p:txEl>
                                          </p:spTgt>
                                        </p:tgtEl>
                                      </p:cBhvr>
                                    </p:animEffect>
                                    <p:anim calcmode="lin" valueType="num">
                                      <p:cBhvr>
                                        <p:cTn id="21"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1000"/>
                                        <p:tgtEl>
                                          <p:spTgt spid="4099">
                                            <p:txEl>
                                              <p:pRg st="4" end="4"/>
                                            </p:txEl>
                                          </p:spTgt>
                                        </p:tgtEl>
                                      </p:cBhvr>
                                    </p:animEffect>
                                    <p:anim calcmode="lin" valueType="num">
                                      <p:cBhvr>
                                        <p:cTn id="28"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099">
                                            <p:txEl>
                                              <p:pRg st="6" end="6"/>
                                            </p:txEl>
                                          </p:spTgt>
                                        </p:tgtEl>
                                        <p:attrNameLst>
                                          <p:attrName>style.visibility</p:attrName>
                                        </p:attrNameLst>
                                      </p:cBhvr>
                                      <p:to>
                                        <p:strVal val="visible"/>
                                      </p:to>
                                    </p:set>
                                    <p:animEffect transition="in" filter="fade">
                                      <p:cBhvr>
                                        <p:cTn id="34" dur="1000"/>
                                        <p:tgtEl>
                                          <p:spTgt spid="4099">
                                            <p:txEl>
                                              <p:pRg st="6" end="6"/>
                                            </p:txEl>
                                          </p:spTgt>
                                        </p:tgtEl>
                                      </p:cBhvr>
                                    </p:animEffect>
                                    <p:anim calcmode="lin" valueType="num">
                                      <p:cBhvr>
                                        <p:cTn id="35"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4099">
                                            <p:txEl>
                                              <p:pRg st="8" end="8"/>
                                            </p:txEl>
                                          </p:spTgt>
                                        </p:tgtEl>
                                        <p:attrNameLst>
                                          <p:attrName>style.visibility</p:attrName>
                                        </p:attrNameLst>
                                      </p:cBhvr>
                                      <p:to>
                                        <p:strVal val="visible"/>
                                      </p:to>
                                    </p:set>
                                    <p:animEffect transition="in" filter="fade">
                                      <p:cBhvr>
                                        <p:cTn id="41" dur="1000"/>
                                        <p:tgtEl>
                                          <p:spTgt spid="4099">
                                            <p:txEl>
                                              <p:pRg st="8" end="8"/>
                                            </p:txEl>
                                          </p:spTgt>
                                        </p:tgtEl>
                                      </p:cBhvr>
                                    </p:animEffect>
                                    <p:anim calcmode="lin" valueType="num">
                                      <p:cBhvr>
                                        <p:cTn id="42"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099">
                                            <p:txEl>
                                              <p:pRg st="10" end="10"/>
                                            </p:txEl>
                                          </p:spTgt>
                                        </p:tgtEl>
                                        <p:attrNameLst>
                                          <p:attrName>style.visibility</p:attrName>
                                        </p:attrNameLst>
                                      </p:cBhvr>
                                      <p:to>
                                        <p:strVal val="visible"/>
                                      </p:to>
                                    </p:set>
                                    <p:animEffect transition="in" filter="fade">
                                      <p:cBhvr>
                                        <p:cTn id="48" dur="1000"/>
                                        <p:tgtEl>
                                          <p:spTgt spid="4099">
                                            <p:txEl>
                                              <p:pRg st="10" end="10"/>
                                            </p:txEl>
                                          </p:spTgt>
                                        </p:tgtEl>
                                      </p:cBhvr>
                                    </p:animEffect>
                                    <p:anim calcmode="lin" valueType="num">
                                      <p:cBhvr>
                                        <p:cTn id="49"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099">
                                            <p:txEl>
                                              <p:pRg st="12" end="12"/>
                                            </p:txEl>
                                          </p:spTgt>
                                        </p:tgtEl>
                                        <p:attrNameLst>
                                          <p:attrName>style.visibility</p:attrName>
                                        </p:attrNameLst>
                                      </p:cBhvr>
                                      <p:to>
                                        <p:strVal val="visible"/>
                                      </p:to>
                                    </p:set>
                                    <p:animEffect transition="in" filter="fade">
                                      <p:cBhvr>
                                        <p:cTn id="55" dur="1000"/>
                                        <p:tgtEl>
                                          <p:spTgt spid="4099">
                                            <p:txEl>
                                              <p:pRg st="12" end="12"/>
                                            </p:txEl>
                                          </p:spTgt>
                                        </p:tgtEl>
                                      </p:cBhvr>
                                    </p:animEffect>
                                    <p:anim calcmode="lin" valueType="num">
                                      <p:cBhvr>
                                        <p:cTn id="56" dur="1000" fill="hold"/>
                                        <p:tgtEl>
                                          <p:spTgt spid="4099">
                                            <p:txEl>
                                              <p:pRg st="12" end="12"/>
                                            </p:txEl>
                                          </p:spTgt>
                                        </p:tgtEl>
                                        <p:attrNameLst>
                                          <p:attrName>ppt_x</p:attrName>
                                        </p:attrNameLst>
                                      </p:cBhvr>
                                      <p:tavLst>
                                        <p:tav tm="0">
                                          <p:val>
                                            <p:strVal val="#ppt_x"/>
                                          </p:val>
                                        </p:tav>
                                        <p:tav tm="100000">
                                          <p:val>
                                            <p:strVal val="#ppt_x"/>
                                          </p:val>
                                        </p:tav>
                                      </p:tavLst>
                                    </p:anim>
                                    <p:anim calcmode="lin" valueType="num">
                                      <p:cBhvr>
                                        <p:cTn id="57" dur="1000" fill="hold"/>
                                        <p:tgtEl>
                                          <p:spTgt spid="4099">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34BB604-0BD5-40CB-90E6-2ADE4AE05769}"/>
              </a:ext>
            </a:extLst>
          </p:cNvPr>
          <p:cNvSpPr>
            <a:spLocks noGrp="1" noChangeArrowheads="1"/>
          </p:cNvSpPr>
          <p:nvPr>
            <p:ph type="title"/>
          </p:nvPr>
        </p:nvSpPr>
        <p:spPr>
          <a:xfrm>
            <a:off x="1835696" y="267469"/>
            <a:ext cx="6934200" cy="715963"/>
          </a:xfrm>
        </p:spPr>
        <p:txBody>
          <a:bodyPr/>
          <a:lstStyle/>
          <a:p>
            <a:r>
              <a:rPr lang="en-US" altLang="it-IT" sz="2800" b="1" dirty="0">
                <a:solidFill>
                  <a:schemeClr val="accent1"/>
                </a:solidFill>
              </a:rPr>
              <a:t>Come </a:t>
            </a:r>
            <a:r>
              <a:rPr lang="en-US" altLang="it-IT" sz="2800" b="1" dirty="0" err="1">
                <a:solidFill>
                  <a:schemeClr val="accent1"/>
                </a:solidFill>
              </a:rPr>
              <a:t>parlare</a:t>
            </a:r>
            <a:endParaRPr lang="en-US" altLang="it-IT" sz="2800" b="1" dirty="0">
              <a:solidFill>
                <a:schemeClr val="accent1"/>
              </a:solidFill>
            </a:endParaRPr>
          </a:p>
        </p:txBody>
      </p:sp>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2195736" y="1057018"/>
            <a:ext cx="6491436" cy="2194521"/>
          </a:xfrm>
        </p:spPr>
        <p:txBody>
          <a:bodyPr/>
          <a:lstStyle/>
          <a:p>
            <a:r>
              <a:rPr lang="it-IT" altLang="it-IT" sz="2400" dirty="0">
                <a:solidFill>
                  <a:schemeClr val="bg2"/>
                </a:solidFill>
              </a:rPr>
              <a:t>Essere sintetici, chiari e  semplici</a:t>
            </a:r>
          </a:p>
          <a:p>
            <a:r>
              <a:rPr lang="it-IT" altLang="it-IT" sz="2400" dirty="0">
                <a:solidFill>
                  <a:schemeClr val="bg2"/>
                </a:solidFill>
              </a:rPr>
              <a:t>Essere diretti</a:t>
            </a:r>
          </a:p>
          <a:p>
            <a:r>
              <a:rPr lang="it-IT" altLang="it-IT" sz="2400" dirty="0">
                <a:solidFill>
                  <a:schemeClr val="bg2"/>
                </a:solidFill>
              </a:rPr>
              <a:t>Usare il presente</a:t>
            </a:r>
          </a:p>
          <a:p>
            <a:r>
              <a:rPr lang="it-IT" altLang="it-IT" sz="2400" dirty="0">
                <a:solidFill>
                  <a:schemeClr val="bg2"/>
                </a:solidFill>
              </a:rPr>
              <a:t>Usare le pause</a:t>
            </a:r>
          </a:p>
          <a:p>
            <a:r>
              <a:rPr lang="it-IT" altLang="it-IT" sz="2400" dirty="0">
                <a:solidFill>
                  <a:schemeClr val="bg2"/>
                </a:solidFill>
              </a:rPr>
              <a:t>Saper ascoltare</a:t>
            </a:r>
          </a:p>
          <a:p>
            <a:endParaRPr lang="it-IT" altLang="it-IT" sz="2400" dirty="0">
              <a:solidFill>
                <a:schemeClr val="bg2"/>
              </a:solidFill>
            </a:endParaRPr>
          </a:p>
          <a:p>
            <a:pPr marL="0" indent="0">
              <a:buNone/>
            </a:pPr>
            <a:endParaRPr lang="it-IT" altLang="it-IT" sz="2400" dirty="0">
              <a:solidFill>
                <a:schemeClr val="bg2"/>
              </a:solidFill>
            </a:endParaRPr>
          </a:p>
        </p:txBody>
      </p:sp>
      <p:sp>
        <p:nvSpPr>
          <p:cNvPr id="4" name="Segnaposto contenuto 2">
            <a:extLst>
              <a:ext uri="{FF2B5EF4-FFF2-40B4-BE49-F238E27FC236}">
                <a16:creationId xmlns:a16="http://schemas.microsoft.com/office/drawing/2014/main" id="{CE73462A-32CB-45AF-88CD-349CB1FE3EE6}"/>
              </a:ext>
            </a:extLst>
          </p:cNvPr>
          <p:cNvSpPr txBox="1">
            <a:spLocks/>
          </p:cNvSpPr>
          <p:nvPr/>
        </p:nvSpPr>
        <p:spPr bwMode="auto">
          <a:xfrm>
            <a:off x="1979712" y="3610743"/>
            <a:ext cx="7632848"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buFontTx/>
              <a:buNone/>
            </a:pPr>
            <a:r>
              <a:rPr lang="it-IT" altLang="it-IT" sz="2000" kern="0" dirty="0">
                <a:solidFill>
                  <a:schemeClr val="bg2"/>
                </a:solidFill>
              </a:rPr>
              <a:t>Se noi mettiamo sui piatti di un’ipotetica bilancia due pesi: </a:t>
            </a:r>
          </a:p>
          <a:p>
            <a:pPr marL="0" indent="0">
              <a:buFontTx/>
              <a:buNone/>
            </a:pPr>
            <a:endParaRPr lang="it-IT" altLang="it-IT" sz="2000" kern="0" dirty="0">
              <a:solidFill>
                <a:schemeClr val="bg2"/>
              </a:solidFill>
            </a:endParaRPr>
          </a:p>
          <a:p>
            <a:pPr marL="0" indent="0">
              <a:buFontTx/>
              <a:buNone/>
            </a:pPr>
            <a:r>
              <a:rPr lang="it-IT" altLang="it-IT" sz="2000" kern="0" dirty="0">
                <a:solidFill>
                  <a:schemeClr val="bg2"/>
                </a:solidFill>
              </a:rPr>
              <a:t>• il primo è rappresentato dal COSA DICO: vale a dire dal contenuto del messaggio; </a:t>
            </a:r>
          </a:p>
          <a:p>
            <a:pPr marL="0" indent="0">
              <a:buFontTx/>
              <a:buNone/>
            </a:pPr>
            <a:r>
              <a:rPr lang="it-IT" altLang="it-IT" sz="2000" kern="0" dirty="0">
                <a:solidFill>
                  <a:schemeClr val="bg2"/>
                </a:solidFill>
              </a:rPr>
              <a:t>• il secondo dal COME LO DICO: toni di voce e L.N.V. </a:t>
            </a:r>
          </a:p>
          <a:p>
            <a:pPr marL="0" indent="0">
              <a:buFontTx/>
              <a:buNone/>
            </a:pPr>
            <a:r>
              <a:rPr lang="it-IT" altLang="it-IT" sz="2000" kern="0" dirty="0">
                <a:solidFill>
                  <a:schemeClr val="bg2"/>
                </a:solidFill>
              </a:rPr>
              <a:t>Il secondo piatto peserà 13 volte più del primo (93% verso 7% delle parole). </a:t>
            </a:r>
          </a:p>
        </p:txBody>
      </p:sp>
    </p:spTree>
    <p:extLst>
      <p:ext uri="{BB962C8B-B14F-4D97-AF65-F5344CB8AC3E}">
        <p14:creationId xmlns:p14="http://schemas.microsoft.com/office/powerpoint/2010/main" val="170525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Effect transition="in" filter="fade">
                                      <p:cBhvr>
                                        <p:cTn id="13" dur="1000"/>
                                        <p:tgtEl>
                                          <p:spTgt spid="4099">
                                            <p:txEl>
                                              <p:pRg st="0" end="0"/>
                                            </p:txEl>
                                          </p:spTgt>
                                        </p:tgtEl>
                                      </p:cBhvr>
                                    </p:animEffect>
                                    <p:anim calcmode="lin" valueType="num">
                                      <p:cBhvr>
                                        <p:cTn id="14"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099">
                                            <p:txEl>
                                              <p:pRg st="1" end="1"/>
                                            </p:txEl>
                                          </p:spTgt>
                                        </p:tgtEl>
                                        <p:attrNameLst>
                                          <p:attrName>style.visibility</p:attrName>
                                        </p:attrNameLst>
                                      </p:cBhvr>
                                      <p:to>
                                        <p:strVal val="visible"/>
                                      </p:to>
                                    </p:set>
                                    <p:animEffect transition="in" filter="fade">
                                      <p:cBhvr>
                                        <p:cTn id="20" dur="1000"/>
                                        <p:tgtEl>
                                          <p:spTgt spid="4099">
                                            <p:txEl>
                                              <p:pRg st="1" end="1"/>
                                            </p:txEl>
                                          </p:spTgt>
                                        </p:tgtEl>
                                      </p:cBhvr>
                                    </p:animEffect>
                                    <p:anim calcmode="lin" valueType="num">
                                      <p:cBhvr>
                                        <p:cTn id="21"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099">
                                            <p:txEl>
                                              <p:pRg st="2" end="2"/>
                                            </p:txEl>
                                          </p:spTgt>
                                        </p:tgtEl>
                                        <p:attrNameLst>
                                          <p:attrName>style.visibility</p:attrName>
                                        </p:attrNameLst>
                                      </p:cBhvr>
                                      <p:to>
                                        <p:strVal val="visible"/>
                                      </p:to>
                                    </p:set>
                                    <p:animEffect transition="in" filter="fade">
                                      <p:cBhvr>
                                        <p:cTn id="27" dur="1000"/>
                                        <p:tgtEl>
                                          <p:spTgt spid="4099">
                                            <p:txEl>
                                              <p:pRg st="2" end="2"/>
                                            </p:txEl>
                                          </p:spTgt>
                                        </p:tgtEl>
                                      </p:cBhvr>
                                    </p:animEffect>
                                    <p:anim calcmode="lin" valueType="num">
                                      <p:cBhvr>
                                        <p:cTn id="28"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099">
                                            <p:txEl>
                                              <p:pRg st="3" end="3"/>
                                            </p:txEl>
                                          </p:spTgt>
                                        </p:tgtEl>
                                        <p:attrNameLst>
                                          <p:attrName>style.visibility</p:attrName>
                                        </p:attrNameLst>
                                      </p:cBhvr>
                                      <p:to>
                                        <p:strVal val="visible"/>
                                      </p:to>
                                    </p:set>
                                    <p:animEffect transition="in" filter="fade">
                                      <p:cBhvr>
                                        <p:cTn id="34" dur="1000"/>
                                        <p:tgtEl>
                                          <p:spTgt spid="4099">
                                            <p:txEl>
                                              <p:pRg st="3" end="3"/>
                                            </p:txEl>
                                          </p:spTgt>
                                        </p:tgtEl>
                                      </p:cBhvr>
                                    </p:animEffect>
                                    <p:anim calcmode="lin" valueType="num">
                                      <p:cBhvr>
                                        <p:cTn id="3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4099">
                                            <p:txEl>
                                              <p:pRg st="4" end="4"/>
                                            </p:txEl>
                                          </p:spTgt>
                                        </p:tgtEl>
                                        <p:attrNameLst>
                                          <p:attrName>style.visibility</p:attrName>
                                        </p:attrNameLst>
                                      </p:cBhvr>
                                      <p:to>
                                        <p:strVal val="visible"/>
                                      </p:to>
                                    </p:set>
                                    <p:animEffect transition="in" filter="fade">
                                      <p:cBhvr>
                                        <p:cTn id="41" dur="1000"/>
                                        <p:tgtEl>
                                          <p:spTgt spid="4099">
                                            <p:txEl>
                                              <p:pRg st="4" end="4"/>
                                            </p:txEl>
                                          </p:spTgt>
                                        </p:tgtEl>
                                      </p:cBhvr>
                                    </p:animEffect>
                                    <p:anim calcmode="lin" valueType="num">
                                      <p:cBhvr>
                                        <p:cTn id="42"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barn(inVertical)">
                                      <p:cBhvr>
                                        <p:cTn id="4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1835696" y="620688"/>
            <a:ext cx="6646168" cy="4612628"/>
          </a:xfrm>
        </p:spPr>
        <p:txBody>
          <a:bodyPr/>
          <a:lstStyle/>
          <a:p>
            <a:pPr algn="just"/>
            <a:r>
              <a:rPr lang="it-IT" sz="1400" b="1" dirty="0">
                <a:solidFill>
                  <a:schemeClr val="bg2"/>
                </a:solidFill>
              </a:rPr>
              <a:t>Giudizio</a:t>
            </a:r>
            <a:r>
              <a:rPr lang="it-IT" sz="1400" dirty="0">
                <a:solidFill>
                  <a:schemeClr val="bg2"/>
                </a:solidFill>
              </a:rPr>
              <a:t>: si esprimono giudizi pesanti sull’operato o sulle opinioni di </a:t>
            </a:r>
            <a:r>
              <a:rPr lang="it-IT" sz="1400" dirty="0" err="1">
                <a:solidFill>
                  <a:schemeClr val="bg2"/>
                </a:solidFill>
              </a:rPr>
              <a:t>un’altro</a:t>
            </a:r>
            <a:r>
              <a:rPr lang="it-IT" sz="1400" dirty="0">
                <a:solidFill>
                  <a:schemeClr val="bg2"/>
                </a:solidFill>
              </a:rPr>
              <a:t>, ignorando la complessità della situazione e riducendo la realtà esclusivamente al proprio punto di vista («Hai torto marcio!», «Il tuo progetto si è rivelato un completo fallimento!», «La tua è stata una pessima scelta!»…).</a:t>
            </a:r>
          </a:p>
          <a:p>
            <a:pPr algn="just"/>
            <a:endParaRPr lang="it-IT" sz="1400" dirty="0">
              <a:solidFill>
                <a:schemeClr val="bg2"/>
              </a:solidFill>
            </a:endParaRPr>
          </a:p>
          <a:p>
            <a:pPr algn="just"/>
            <a:r>
              <a:rPr lang="it-IT" sz="1400" b="1" dirty="0">
                <a:solidFill>
                  <a:schemeClr val="bg2"/>
                </a:solidFill>
              </a:rPr>
              <a:t>Dogmatismo</a:t>
            </a:r>
            <a:r>
              <a:rPr lang="it-IT" sz="1400" dirty="0">
                <a:solidFill>
                  <a:schemeClr val="bg2"/>
                </a:solidFill>
              </a:rPr>
              <a:t>: si presenta la propria opinione come una verità assoluta, necessariamente valida anche per gli altri («sappiamo tutti che ci vorrà molto tempo prima di…», «è evidente che non si può veramente contare sui nuovi arrivati…»).</a:t>
            </a:r>
          </a:p>
          <a:p>
            <a:pPr marL="0" indent="0" algn="just">
              <a:buNone/>
            </a:pPr>
            <a:endParaRPr lang="it-IT" sz="1400" dirty="0">
              <a:solidFill>
                <a:schemeClr val="bg2"/>
              </a:solidFill>
            </a:endParaRPr>
          </a:p>
          <a:p>
            <a:pPr algn="just"/>
            <a:r>
              <a:rPr lang="it-IT" sz="1400" dirty="0">
                <a:solidFill>
                  <a:schemeClr val="bg2"/>
                </a:solidFill>
              </a:rPr>
              <a:t>M</a:t>
            </a:r>
            <a:r>
              <a:rPr lang="it-IT" sz="1400" b="1" dirty="0">
                <a:solidFill>
                  <a:schemeClr val="bg2"/>
                </a:solidFill>
              </a:rPr>
              <a:t>oralismo</a:t>
            </a:r>
            <a:r>
              <a:rPr lang="it-IT" sz="1400" dirty="0">
                <a:solidFill>
                  <a:schemeClr val="bg2"/>
                </a:solidFill>
              </a:rPr>
              <a:t>: un membro del gruppo impone agli altri precisi doveri morali ( «tu devi»), ovvero indica che cosa loro «devono fare» per risultare corretti dal punto di vista etico; trappola molto diffusa per chi è convinto che la sua personale moralità debba obbligatoriamente essere anche quella degli altri ( «Ogni membro del gruppo </a:t>
            </a:r>
            <a:r>
              <a:rPr lang="it-IT" sz="1400" i="1" dirty="0">
                <a:solidFill>
                  <a:schemeClr val="bg2"/>
                </a:solidFill>
              </a:rPr>
              <a:t>deve </a:t>
            </a:r>
            <a:r>
              <a:rPr lang="it-IT" sz="1400" dirty="0">
                <a:solidFill>
                  <a:schemeClr val="bg2"/>
                </a:solidFill>
              </a:rPr>
              <a:t>prendere parte alla riunione, altrimenti commette un atto di grave responsabilità», «Tutti noi dobbiamo riconoscere il valore della pace come il più importante di tutti»…). </a:t>
            </a:r>
          </a:p>
          <a:p>
            <a:pPr marL="0" indent="0" algn="just">
              <a:buNone/>
            </a:pPr>
            <a:endParaRPr lang="it-IT" sz="1400" dirty="0">
              <a:solidFill>
                <a:schemeClr val="bg2"/>
              </a:solidFill>
            </a:endParaRPr>
          </a:p>
          <a:p>
            <a:pPr algn="just"/>
            <a:r>
              <a:rPr lang="it-IT" sz="1400" b="1" dirty="0">
                <a:solidFill>
                  <a:schemeClr val="bg2"/>
                </a:solidFill>
              </a:rPr>
              <a:t>Monopolizzazione</a:t>
            </a:r>
            <a:r>
              <a:rPr lang="it-IT" sz="1400" dirty="0">
                <a:solidFill>
                  <a:schemeClr val="bg2"/>
                </a:solidFill>
              </a:rPr>
              <a:t>: dominare il gruppo, prendendo la parola più spesso di tutti gli altri e dilungandosi eccessivamente.</a:t>
            </a:r>
          </a:p>
        </p:txBody>
      </p:sp>
      <p:sp>
        <p:nvSpPr>
          <p:cNvPr id="3" name="Rectangle 2">
            <a:extLst>
              <a:ext uri="{FF2B5EF4-FFF2-40B4-BE49-F238E27FC236}">
                <a16:creationId xmlns:a16="http://schemas.microsoft.com/office/drawing/2014/main" id="{1B20A163-20EC-416D-8BF8-CE46A360A1F2}"/>
              </a:ext>
            </a:extLst>
          </p:cNvPr>
          <p:cNvSpPr>
            <a:spLocks noGrp="1" noChangeArrowheads="1"/>
          </p:cNvSpPr>
          <p:nvPr>
            <p:ph type="title"/>
          </p:nvPr>
        </p:nvSpPr>
        <p:spPr>
          <a:xfrm>
            <a:off x="1835696" y="267469"/>
            <a:ext cx="6934200" cy="715963"/>
          </a:xfrm>
        </p:spPr>
        <p:txBody>
          <a:bodyPr/>
          <a:lstStyle/>
          <a:p>
            <a:r>
              <a:rPr lang="en-US" altLang="it-IT" sz="2800" b="1" dirty="0">
                <a:solidFill>
                  <a:schemeClr val="accent1"/>
                </a:solidFill>
              </a:rPr>
              <a:t>Tipi di </a:t>
            </a:r>
            <a:r>
              <a:rPr lang="en-US" altLang="it-IT" sz="2800" b="1" dirty="0" err="1">
                <a:solidFill>
                  <a:schemeClr val="accent1"/>
                </a:solidFill>
              </a:rPr>
              <a:t>trappole</a:t>
            </a:r>
            <a:r>
              <a:rPr lang="en-US" altLang="it-IT" sz="2800" b="1" dirty="0">
                <a:solidFill>
                  <a:schemeClr val="accent1"/>
                </a:solidFill>
              </a:rPr>
              <a:t/>
            </a:r>
            <a:br>
              <a:rPr lang="en-US" altLang="it-IT" sz="2800" b="1" dirty="0">
                <a:solidFill>
                  <a:schemeClr val="accent1"/>
                </a:solidFill>
              </a:rPr>
            </a:br>
            <a:endParaRPr lang="en-US" altLang="it-IT" sz="2800" b="1" dirty="0">
              <a:solidFill>
                <a:schemeClr val="accent1"/>
              </a:solidFill>
            </a:endParaRPr>
          </a:p>
        </p:txBody>
      </p:sp>
      <p:sp>
        <p:nvSpPr>
          <p:cNvPr id="4" name="Rettangolo 3">
            <a:extLst>
              <a:ext uri="{FF2B5EF4-FFF2-40B4-BE49-F238E27FC236}">
                <a16:creationId xmlns:a16="http://schemas.microsoft.com/office/drawing/2014/main" id="{8E5F30ED-8A80-463C-BA3E-E3E406B9DFC9}"/>
              </a:ext>
            </a:extLst>
          </p:cNvPr>
          <p:cNvSpPr/>
          <p:nvPr/>
        </p:nvSpPr>
        <p:spPr>
          <a:xfrm>
            <a:off x="1907704" y="5373216"/>
            <a:ext cx="7128792" cy="1169551"/>
          </a:xfrm>
          <a:prstGeom prst="rect">
            <a:avLst/>
          </a:prstGeom>
        </p:spPr>
        <p:txBody>
          <a:bodyPr wrap="square">
            <a:spAutoFit/>
          </a:bodyPr>
          <a:lstStyle/>
          <a:p>
            <a:pPr algn="just"/>
            <a:r>
              <a:rPr lang="it-IT" sz="1400" b="1" dirty="0">
                <a:solidFill>
                  <a:srgbClr val="00B050"/>
                </a:solidFill>
              </a:rPr>
              <a:t>Siete mai stati vittime di una di queste trappole? Vi ricordate le espressioni che vi sono state dette? </a:t>
            </a:r>
          </a:p>
          <a:p>
            <a:pPr algn="just"/>
            <a:r>
              <a:rPr lang="it-IT" sz="1400" b="1" dirty="0">
                <a:solidFill>
                  <a:srgbClr val="00B050"/>
                </a:solidFill>
              </a:rPr>
              <a:t>Vi ricordate anche gli aspetti non verbali utilizzati dal vostro interlocutore (tono di</a:t>
            </a:r>
          </a:p>
          <a:p>
            <a:pPr algn="just"/>
            <a:r>
              <a:rPr lang="it-IT" sz="1400" b="1" dirty="0">
                <a:solidFill>
                  <a:srgbClr val="00B050"/>
                </a:solidFill>
              </a:rPr>
              <a:t>voce, gesti, postura, sguardi…)?</a:t>
            </a:r>
          </a:p>
          <a:p>
            <a:pPr algn="just"/>
            <a:r>
              <a:rPr lang="it-IT" sz="1400" b="1" dirty="0">
                <a:solidFill>
                  <a:srgbClr val="00B050"/>
                </a:solidFill>
              </a:rPr>
              <a:t>Provate a scriverlo in poche righe.</a:t>
            </a:r>
          </a:p>
        </p:txBody>
      </p:sp>
    </p:spTree>
    <p:extLst>
      <p:ext uri="{BB962C8B-B14F-4D97-AF65-F5344CB8AC3E}">
        <p14:creationId xmlns:p14="http://schemas.microsoft.com/office/powerpoint/2010/main" val="238930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Effect transition="in" filter="fade">
                                      <p:cBhvr>
                                        <p:cTn id="13" dur="1000"/>
                                        <p:tgtEl>
                                          <p:spTgt spid="4099">
                                            <p:txEl>
                                              <p:pRg st="0" end="0"/>
                                            </p:txEl>
                                          </p:spTgt>
                                        </p:tgtEl>
                                      </p:cBhvr>
                                    </p:animEffect>
                                    <p:anim calcmode="lin" valueType="num">
                                      <p:cBhvr>
                                        <p:cTn id="14"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099">
                                            <p:txEl>
                                              <p:pRg st="2" end="2"/>
                                            </p:txEl>
                                          </p:spTgt>
                                        </p:tgtEl>
                                        <p:attrNameLst>
                                          <p:attrName>style.visibility</p:attrName>
                                        </p:attrNameLst>
                                      </p:cBhvr>
                                      <p:to>
                                        <p:strVal val="visible"/>
                                      </p:to>
                                    </p:set>
                                    <p:animEffect transition="in" filter="fade">
                                      <p:cBhvr>
                                        <p:cTn id="20" dur="1000"/>
                                        <p:tgtEl>
                                          <p:spTgt spid="4099">
                                            <p:txEl>
                                              <p:pRg st="2" end="2"/>
                                            </p:txEl>
                                          </p:spTgt>
                                        </p:tgtEl>
                                      </p:cBhvr>
                                    </p:animEffect>
                                    <p:anim calcmode="lin" valueType="num">
                                      <p:cBhvr>
                                        <p:cTn id="21"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1000"/>
                                        <p:tgtEl>
                                          <p:spTgt spid="4099">
                                            <p:txEl>
                                              <p:pRg st="4" end="4"/>
                                            </p:txEl>
                                          </p:spTgt>
                                        </p:tgtEl>
                                      </p:cBhvr>
                                    </p:animEffect>
                                    <p:anim calcmode="lin" valueType="num">
                                      <p:cBhvr>
                                        <p:cTn id="28"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099">
                                            <p:txEl>
                                              <p:pRg st="6" end="6"/>
                                            </p:txEl>
                                          </p:spTgt>
                                        </p:tgtEl>
                                        <p:attrNameLst>
                                          <p:attrName>style.visibility</p:attrName>
                                        </p:attrNameLst>
                                      </p:cBhvr>
                                      <p:to>
                                        <p:strVal val="visible"/>
                                      </p:to>
                                    </p:set>
                                    <p:animEffect transition="in" filter="fade">
                                      <p:cBhvr>
                                        <p:cTn id="34" dur="1000"/>
                                        <p:tgtEl>
                                          <p:spTgt spid="4099">
                                            <p:txEl>
                                              <p:pRg st="6" end="6"/>
                                            </p:txEl>
                                          </p:spTgt>
                                        </p:tgtEl>
                                      </p:cBhvr>
                                    </p:animEffect>
                                    <p:anim calcmode="lin" valueType="num">
                                      <p:cBhvr>
                                        <p:cTn id="35"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fade">
                                      <p:cBhvr>
                                        <p:cTn id="4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34BB604-0BD5-40CB-90E6-2ADE4AE05769}"/>
              </a:ext>
            </a:extLst>
          </p:cNvPr>
          <p:cNvSpPr>
            <a:spLocks noGrp="1" noChangeArrowheads="1"/>
          </p:cNvSpPr>
          <p:nvPr>
            <p:ph type="title"/>
          </p:nvPr>
        </p:nvSpPr>
        <p:spPr>
          <a:xfrm>
            <a:off x="1835696" y="267469"/>
            <a:ext cx="6934200" cy="715963"/>
          </a:xfrm>
        </p:spPr>
        <p:txBody>
          <a:bodyPr/>
          <a:lstStyle/>
          <a:p>
            <a:r>
              <a:rPr lang="en-US" altLang="it-IT" sz="2800" b="1" dirty="0" err="1">
                <a:solidFill>
                  <a:schemeClr val="accent1"/>
                </a:solidFill>
              </a:rPr>
              <a:t>Gli</a:t>
            </a:r>
            <a:r>
              <a:rPr lang="en-US" altLang="it-IT" sz="2800" b="1" dirty="0">
                <a:solidFill>
                  <a:schemeClr val="accent1"/>
                </a:solidFill>
              </a:rPr>
              <a:t> </a:t>
            </a:r>
            <a:r>
              <a:rPr lang="en-US" altLang="it-IT" sz="2800" b="1" dirty="0" err="1">
                <a:solidFill>
                  <a:schemeClr val="accent1"/>
                </a:solidFill>
              </a:rPr>
              <a:t>assiomi</a:t>
            </a:r>
            <a:r>
              <a:rPr lang="en-US" altLang="it-IT" sz="2800" b="1" dirty="0">
                <a:solidFill>
                  <a:schemeClr val="accent1"/>
                </a:solidFill>
              </a:rPr>
              <a:t> </a:t>
            </a:r>
            <a:r>
              <a:rPr lang="en-US" altLang="it-IT" sz="2800" b="1" dirty="0" err="1">
                <a:solidFill>
                  <a:schemeClr val="accent1"/>
                </a:solidFill>
              </a:rPr>
              <a:t>della</a:t>
            </a:r>
            <a:r>
              <a:rPr lang="en-US" altLang="it-IT" sz="2800" b="1" dirty="0">
                <a:solidFill>
                  <a:schemeClr val="accent1"/>
                </a:solidFill>
              </a:rPr>
              <a:t> </a:t>
            </a:r>
            <a:r>
              <a:rPr lang="en-US" altLang="it-IT" sz="2800" b="1" dirty="0" err="1">
                <a:solidFill>
                  <a:schemeClr val="accent1"/>
                </a:solidFill>
              </a:rPr>
              <a:t>comunicazione</a:t>
            </a:r>
            <a:endParaRPr lang="en-US" altLang="it-IT" sz="2800" b="1" dirty="0">
              <a:solidFill>
                <a:schemeClr val="accent1"/>
              </a:solidFill>
            </a:endParaRPr>
          </a:p>
        </p:txBody>
      </p:sp>
      <p:pic>
        <p:nvPicPr>
          <p:cNvPr id="1028" name="Picture 4" descr="Risultato immagini per gli assiomi della comunicazione">
            <a:extLst>
              <a:ext uri="{FF2B5EF4-FFF2-40B4-BE49-F238E27FC236}">
                <a16:creationId xmlns:a16="http://schemas.microsoft.com/office/drawing/2014/main" id="{6727F15C-A2AF-4949-BA15-BC90DF14B4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4196" y="1509988"/>
            <a:ext cx="6950048" cy="3935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450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arn(inVertical)">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AC3DEDDF-46A5-43AD-A4CC-FD7A7F4372B3}"/>
              </a:ext>
            </a:extLst>
          </p:cNvPr>
          <p:cNvSpPr/>
          <p:nvPr/>
        </p:nvSpPr>
        <p:spPr>
          <a:xfrm>
            <a:off x="2051720" y="908720"/>
            <a:ext cx="6912768" cy="5509200"/>
          </a:xfrm>
          <a:prstGeom prst="rect">
            <a:avLst/>
          </a:prstGeom>
        </p:spPr>
        <p:txBody>
          <a:bodyPr wrap="square">
            <a:spAutoFit/>
          </a:bodyPr>
          <a:lstStyle/>
          <a:p>
            <a:pPr algn="just"/>
            <a:r>
              <a:rPr lang="it-IT" sz="1600" b="1" dirty="0">
                <a:solidFill>
                  <a:schemeClr val="bg2"/>
                </a:solidFill>
              </a:rPr>
              <a:t>Relazione simmetrica</a:t>
            </a:r>
          </a:p>
          <a:p>
            <a:pPr algn="just"/>
            <a:r>
              <a:rPr lang="it-IT" sz="1600" dirty="0">
                <a:solidFill>
                  <a:schemeClr val="bg2"/>
                </a:solidFill>
              </a:rPr>
              <a:t>Due titolari/socie estetiste: “Pensavo di mandare Elisa a fare un corso base di massaggio olistico il prossimo mese. Dura tre giornate, che cosa</a:t>
            </a:r>
          </a:p>
          <a:p>
            <a:pPr algn="just"/>
            <a:r>
              <a:rPr lang="it-IT" sz="1600" dirty="0">
                <a:solidFill>
                  <a:schemeClr val="bg2"/>
                </a:solidFill>
              </a:rPr>
              <a:t>ne pensi?” chiede la prima. “Potrebbe essere una buona idea, è un’area servizi che si sta sviluppando e abbiamo bisogno di un supporto, inoltre il docente è bravo e ha una metodologia d’insegnamento semplice e comprensibile”, risponde l’altra. “Va bene, confermo l’adesione”, conclude la prima.</a:t>
            </a:r>
          </a:p>
          <a:p>
            <a:pPr algn="just"/>
            <a:endParaRPr lang="it-IT" sz="1600" dirty="0">
              <a:solidFill>
                <a:schemeClr val="bg2"/>
              </a:solidFill>
            </a:endParaRPr>
          </a:p>
          <a:p>
            <a:pPr algn="just"/>
            <a:r>
              <a:rPr lang="it-IT" sz="1600" b="1" dirty="0">
                <a:solidFill>
                  <a:schemeClr val="bg2"/>
                </a:solidFill>
              </a:rPr>
              <a:t>Relazione complementare</a:t>
            </a:r>
          </a:p>
          <a:p>
            <a:pPr algn="just"/>
            <a:r>
              <a:rPr lang="it-IT" sz="1600" dirty="0">
                <a:solidFill>
                  <a:schemeClr val="bg2"/>
                </a:solidFill>
              </a:rPr>
              <a:t>Sono protagoniste il direttore di un albergo e un’impiegata al suo primo giorno di lavoro. “Benvenuta, Lorena! In questi giorni sarai supportata e guidata da Alex, è un operatore molto capace che ti spiegherà le regole-base del nostro hotel e le mansioni principali di cui ti occuperai”, afferma il direttore. “Va bene, spero di non sbagliare, sono un po’ nervosa e non ho mai lavorato in un hotel, ho fatto solo un piccolo stage di due settimane”,</a:t>
            </a:r>
          </a:p>
          <a:p>
            <a:pPr algn="just"/>
            <a:r>
              <a:rPr lang="it-IT" sz="1600" dirty="0">
                <a:solidFill>
                  <a:schemeClr val="bg2"/>
                </a:solidFill>
              </a:rPr>
              <a:t>risponde l’apprendista.</a:t>
            </a:r>
          </a:p>
          <a:p>
            <a:pPr algn="just"/>
            <a:r>
              <a:rPr lang="it-IT" sz="1600" dirty="0">
                <a:solidFill>
                  <a:schemeClr val="bg2"/>
                </a:solidFill>
              </a:rPr>
              <a:t>“Non ti preoccupare, tu ascolta, osserva e chiedi se hai bisogno. Nei prossimi giorni ti illustrerò il percorso formativo che ho in programma per</a:t>
            </a:r>
          </a:p>
          <a:p>
            <a:pPr algn="just"/>
            <a:r>
              <a:rPr lang="it-IT" sz="1600" dirty="0">
                <a:solidFill>
                  <a:schemeClr val="bg2"/>
                </a:solidFill>
              </a:rPr>
              <a:t>te”, rassicura il direttore. “Voglio imparare velocemente, mi piace questo</a:t>
            </a:r>
          </a:p>
          <a:p>
            <a:pPr algn="just"/>
            <a:r>
              <a:rPr lang="it-IT" sz="1600" dirty="0">
                <a:solidFill>
                  <a:schemeClr val="bg2"/>
                </a:solidFill>
              </a:rPr>
              <a:t>lavoro. Grazie per l’opportunità che mi ha dato”, termina sorridente Lorena.</a:t>
            </a:r>
          </a:p>
        </p:txBody>
      </p:sp>
      <p:sp>
        <p:nvSpPr>
          <p:cNvPr id="6" name="Freccia a destra 5">
            <a:extLst>
              <a:ext uri="{FF2B5EF4-FFF2-40B4-BE49-F238E27FC236}">
                <a16:creationId xmlns:a16="http://schemas.microsoft.com/office/drawing/2014/main" id="{8169EF3A-3C65-4A36-B58D-12058F5D1E5E}"/>
              </a:ext>
            </a:extLst>
          </p:cNvPr>
          <p:cNvSpPr/>
          <p:nvPr/>
        </p:nvSpPr>
        <p:spPr bwMode="auto">
          <a:xfrm>
            <a:off x="1945055" y="332656"/>
            <a:ext cx="1224136" cy="288032"/>
          </a:xfrm>
          <a:prstGeom prst="rightArrow">
            <a:avLst/>
          </a:prstGeom>
          <a:solidFill>
            <a:schemeClr val="accent2"/>
          </a:solidFill>
          <a:ln>
            <a:noFill/>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2400" b="0" i="0" u="none" strike="noStrike" cap="none" normalizeH="0" baseline="0">
              <a:ln>
                <a:noFill/>
              </a:ln>
              <a:solidFill>
                <a:schemeClr val="bg2">
                  <a:lumMod val="60000"/>
                  <a:lumOff val="40000"/>
                </a:schemeClr>
              </a:solidFill>
              <a:effectLst/>
              <a:latin typeface="Arial" charset="0"/>
            </a:endParaRPr>
          </a:p>
        </p:txBody>
      </p:sp>
    </p:spTree>
    <p:extLst>
      <p:ext uri="{BB962C8B-B14F-4D97-AF65-F5344CB8AC3E}">
        <p14:creationId xmlns:p14="http://schemas.microsoft.com/office/powerpoint/2010/main" val="784704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1835696" y="836712"/>
            <a:ext cx="6646168" cy="4612628"/>
          </a:xfrm>
        </p:spPr>
        <p:txBody>
          <a:bodyPr/>
          <a:lstStyle/>
          <a:p>
            <a:pPr algn="just">
              <a:lnSpc>
                <a:spcPct val="80000"/>
              </a:lnSpc>
            </a:pPr>
            <a:r>
              <a:rPr lang="it-IT" altLang="it-IT" sz="2400" dirty="0">
                <a:solidFill>
                  <a:schemeClr val="bg2"/>
                </a:solidFill>
              </a:rPr>
              <a:t>Comunicare tra le persone non è affatto facile, perché ciascuno ha una propria concezione del mondo con la quale interpreta i messaggi degli altri.</a:t>
            </a:r>
          </a:p>
          <a:p>
            <a:pPr marL="0" indent="0" algn="just">
              <a:lnSpc>
                <a:spcPct val="80000"/>
              </a:lnSpc>
              <a:buNone/>
            </a:pPr>
            <a:endParaRPr lang="it-IT" altLang="it-IT" sz="2400" dirty="0">
              <a:solidFill>
                <a:schemeClr val="bg2"/>
              </a:solidFill>
            </a:endParaRPr>
          </a:p>
          <a:p>
            <a:pPr algn="just">
              <a:lnSpc>
                <a:spcPct val="80000"/>
              </a:lnSpc>
            </a:pPr>
            <a:r>
              <a:rPr lang="it-IT" altLang="it-IT" sz="2400" dirty="0">
                <a:solidFill>
                  <a:schemeClr val="bg2"/>
                </a:solidFill>
              </a:rPr>
              <a:t>È importante saper osservare e </a:t>
            </a:r>
            <a:r>
              <a:rPr lang="it-IT" altLang="it-IT" sz="2400" dirty="0">
                <a:solidFill>
                  <a:schemeClr val="accent1"/>
                </a:solidFill>
              </a:rPr>
              <a:t>ascoltare</a:t>
            </a:r>
            <a:r>
              <a:rPr lang="it-IT" altLang="it-IT" sz="2400" dirty="0">
                <a:solidFill>
                  <a:schemeClr val="bg2"/>
                </a:solidFill>
              </a:rPr>
              <a:t> gli altri, per capire la loro mappa del mondo, come interpretano i nostri messaggi e come vi reagiscono.</a:t>
            </a:r>
          </a:p>
          <a:p>
            <a:pPr marL="0" indent="0" algn="just">
              <a:lnSpc>
                <a:spcPct val="80000"/>
              </a:lnSpc>
              <a:buNone/>
            </a:pPr>
            <a:endParaRPr lang="it-IT" altLang="it-IT" sz="2400" dirty="0">
              <a:solidFill>
                <a:schemeClr val="bg2"/>
              </a:solidFill>
            </a:endParaRPr>
          </a:p>
          <a:p>
            <a:pPr algn="just">
              <a:lnSpc>
                <a:spcPct val="80000"/>
              </a:lnSpc>
            </a:pPr>
            <a:r>
              <a:rPr lang="it-IT" altLang="it-IT" sz="2400" dirty="0">
                <a:solidFill>
                  <a:schemeClr val="bg2"/>
                </a:solidFill>
              </a:rPr>
              <a:t>I comportamenti e gli atteggiamenti più efficaci sono normalmente ritenuti quelli assertivi, collaborativi, che non svalutano né noi, né gli altri.</a:t>
            </a:r>
          </a:p>
        </p:txBody>
      </p:sp>
    </p:spTree>
    <p:extLst>
      <p:ext uri="{BB962C8B-B14F-4D97-AF65-F5344CB8AC3E}">
        <p14:creationId xmlns:p14="http://schemas.microsoft.com/office/powerpoint/2010/main" val="3246609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2" end="2"/>
                                            </p:txEl>
                                          </p:spTgt>
                                        </p:tgtEl>
                                        <p:attrNameLst>
                                          <p:attrName>style.visibility</p:attrName>
                                        </p:attrNameLst>
                                      </p:cBhvr>
                                      <p:to>
                                        <p:strVal val="visible"/>
                                      </p:to>
                                    </p:set>
                                    <p:animEffect transition="in" filter="fade">
                                      <p:cBhvr>
                                        <p:cTn id="14" dur="1000"/>
                                        <p:tgtEl>
                                          <p:spTgt spid="4099">
                                            <p:txEl>
                                              <p:pRg st="2" end="2"/>
                                            </p:txEl>
                                          </p:spTgt>
                                        </p:tgtEl>
                                      </p:cBhvr>
                                    </p:animEffect>
                                    <p:anim calcmode="lin" valueType="num">
                                      <p:cBhvr>
                                        <p:cTn id="15"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9">
                                            <p:txEl>
                                              <p:pRg st="4" end="4"/>
                                            </p:txEl>
                                          </p:spTgt>
                                        </p:tgtEl>
                                        <p:attrNameLst>
                                          <p:attrName>style.visibility</p:attrName>
                                        </p:attrNameLst>
                                      </p:cBhvr>
                                      <p:to>
                                        <p:strVal val="visible"/>
                                      </p:to>
                                    </p:set>
                                    <p:animEffect transition="in" filter="fade">
                                      <p:cBhvr>
                                        <p:cTn id="21" dur="1000"/>
                                        <p:tgtEl>
                                          <p:spTgt spid="4099">
                                            <p:txEl>
                                              <p:pRg st="4" end="4"/>
                                            </p:txEl>
                                          </p:spTgt>
                                        </p:tgtEl>
                                      </p:cBhvr>
                                    </p:animEffect>
                                    <p:anim calcmode="lin" valueType="num">
                                      <p:cBhvr>
                                        <p:cTn id="22"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6867" name="Rectangle 3">
            <a:extLst>
              <a:ext uri="{FF2B5EF4-FFF2-40B4-BE49-F238E27FC236}">
                <a16:creationId xmlns:a16="http://schemas.microsoft.com/office/drawing/2014/main" id="{8EBDB23E-0984-4ADC-8671-2C804C607154}"/>
              </a:ext>
            </a:extLst>
          </p:cNvPr>
          <p:cNvSpPr>
            <a:spLocks noGrp="1" noChangeArrowheads="1"/>
          </p:cNvSpPr>
          <p:nvPr>
            <p:ph idx="1"/>
          </p:nvPr>
        </p:nvSpPr>
        <p:spPr>
          <a:xfrm>
            <a:off x="602686" y="2852936"/>
            <a:ext cx="7938628" cy="2664296"/>
          </a:xfrm>
        </p:spPr>
        <p:txBody>
          <a:bodyPr/>
          <a:lstStyle/>
          <a:p>
            <a:pPr algn="ctr" eaLnBrk="1" hangingPunct="1">
              <a:buFontTx/>
              <a:buNone/>
            </a:pPr>
            <a:r>
              <a:rPr lang="it-IT" altLang="it-IT" dirty="0">
                <a:solidFill>
                  <a:schemeClr val="bg2"/>
                </a:solidFill>
              </a:rPr>
              <a:t>   PER QUESTO ABBIAMO DUE ORECCHIE ED UNA SOLA BOCCA: PERCHE’ SIA POSSIBILE </a:t>
            </a:r>
            <a:r>
              <a:rPr lang="it-IT" altLang="it-IT" dirty="0">
                <a:solidFill>
                  <a:schemeClr val="accent1"/>
                </a:solidFill>
              </a:rPr>
              <a:t>ASCOLTARE</a:t>
            </a:r>
            <a:r>
              <a:rPr lang="it-IT" altLang="it-IT" dirty="0">
                <a:solidFill>
                  <a:schemeClr val="bg2"/>
                </a:solidFill>
              </a:rPr>
              <a:t> DI PIU’ E PARLARE DI MENO (ZENONE)</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119A1E33-F129-4DBF-9198-2A1EAC82811F}"/>
              </a:ext>
            </a:extLst>
          </p:cNvPr>
          <p:cNvSpPr>
            <a:spLocks noGrp="1"/>
          </p:cNvSpPr>
          <p:nvPr>
            <p:ph type="title"/>
          </p:nvPr>
        </p:nvSpPr>
        <p:spPr>
          <a:xfrm>
            <a:off x="2339752" y="0"/>
            <a:ext cx="6696744" cy="1600200"/>
          </a:xfrm>
        </p:spPr>
        <p:txBody>
          <a:bodyPr/>
          <a:lstStyle/>
          <a:p>
            <a:r>
              <a:rPr lang="it-IT" altLang="it-IT" dirty="0">
                <a:solidFill>
                  <a:schemeClr val="accent1">
                    <a:lumMod val="75000"/>
                  </a:schemeClr>
                </a:solidFill>
              </a:rPr>
              <a:t>Cosa è la comunicazione </a:t>
            </a:r>
          </a:p>
        </p:txBody>
      </p:sp>
      <p:sp>
        <p:nvSpPr>
          <p:cNvPr id="5" name="Segnaposto contenuto 2">
            <a:extLst>
              <a:ext uri="{FF2B5EF4-FFF2-40B4-BE49-F238E27FC236}">
                <a16:creationId xmlns:a16="http://schemas.microsoft.com/office/drawing/2014/main" id="{5FE2037D-1E3B-4B0F-BE42-6B478F65AFF1}"/>
              </a:ext>
            </a:extLst>
          </p:cNvPr>
          <p:cNvSpPr>
            <a:spLocks noGrp="1"/>
          </p:cNvSpPr>
          <p:nvPr>
            <p:ph idx="1"/>
          </p:nvPr>
        </p:nvSpPr>
        <p:spPr>
          <a:xfrm>
            <a:off x="2339752" y="1196752"/>
            <a:ext cx="6540624" cy="5112568"/>
          </a:xfrm>
        </p:spPr>
        <p:txBody>
          <a:bodyPr/>
          <a:lstStyle/>
          <a:p>
            <a:pPr algn="just">
              <a:buFontTx/>
              <a:buChar char="-"/>
            </a:pPr>
            <a:r>
              <a:rPr lang="it-IT" sz="1800" dirty="0">
                <a:solidFill>
                  <a:schemeClr val="bg2"/>
                </a:solidFill>
              </a:rPr>
              <a:t>È una tra le dimensioni fondamentali della vita e dell’azione sociale </a:t>
            </a:r>
            <a:r>
              <a:rPr lang="it-IT" sz="1800" dirty="0" smtClean="0">
                <a:solidFill>
                  <a:schemeClr val="bg2"/>
                </a:solidFill>
              </a:rPr>
              <a:t>dell’uomo </a:t>
            </a:r>
            <a:r>
              <a:rPr lang="it-IT" sz="1800" dirty="0">
                <a:solidFill>
                  <a:schemeClr val="bg2"/>
                </a:solidFill>
              </a:rPr>
              <a:t>e può essere considerata metaforicamente come il tessuto connettivo e nervoso della </a:t>
            </a:r>
            <a:r>
              <a:rPr lang="it-IT" sz="1800" dirty="0" smtClean="0">
                <a:solidFill>
                  <a:schemeClr val="bg2"/>
                </a:solidFill>
              </a:rPr>
              <a:t>società. </a:t>
            </a:r>
            <a:endParaRPr lang="it-IT" sz="1800" dirty="0">
              <a:solidFill>
                <a:schemeClr val="bg2"/>
              </a:solidFill>
            </a:endParaRPr>
          </a:p>
          <a:p>
            <a:pPr algn="just">
              <a:buFontTx/>
              <a:buChar char="-"/>
            </a:pPr>
            <a:r>
              <a:rPr lang="it-IT" sz="1800" dirty="0">
                <a:solidFill>
                  <a:schemeClr val="bg2"/>
                </a:solidFill>
              </a:rPr>
              <a:t>È quell’atto che permette di mettere qualcosa in comune tra due o più esseri viventi (</a:t>
            </a:r>
            <a:r>
              <a:rPr lang="it-IT" sz="1800" dirty="0" err="1">
                <a:solidFill>
                  <a:schemeClr val="bg2"/>
                </a:solidFill>
              </a:rPr>
              <a:t>communicatio</a:t>
            </a:r>
            <a:r>
              <a:rPr lang="it-IT" sz="1800" dirty="0">
                <a:solidFill>
                  <a:schemeClr val="bg2"/>
                </a:solidFill>
              </a:rPr>
              <a:t>: porre in comune, diffondere). In sostanza, ogni essere vivente comunica con un altro solo se c’è qualcosa in comune tra i due o se qualcosa viene trasferito dal primo al secondo. </a:t>
            </a:r>
          </a:p>
          <a:p>
            <a:pPr algn="just">
              <a:buFontTx/>
              <a:buChar char="-"/>
            </a:pPr>
            <a:r>
              <a:rPr lang="it-IT" sz="1800" dirty="0">
                <a:solidFill>
                  <a:schemeClr val="bg2"/>
                </a:solidFill>
              </a:rPr>
              <a:t>È un atto </a:t>
            </a:r>
            <a:r>
              <a:rPr lang="it-IT" sz="1800" u="sng" dirty="0">
                <a:solidFill>
                  <a:schemeClr val="bg2"/>
                </a:solidFill>
              </a:rPr>
              <a:t>intenzionale</a:t>
            </a:r>
            <a:r>
              <a:rPr lang="it-IT" sz="1800" dirty="0">
                <a:solidFill>
                  <a:schemeClr val="bg2"/>
                </a:solidFill>
              </a:rPr>
              <a:t>, ma si manifesta anche a prescindere dall’intenzione di trasmettere ad altri un messaggio o contenuto. </a:t>
            </a:r>
          </a:p>
          <a:p>
            <a:pPr algn="just">
              <a:buFontTx/>
              <a:buChar char="-"/>
            </a:pPr>
            <a:r>
              <a:rPr lang="it-IT" sz="1800" dirty="0">
                <a:solidFill>
                  <a:schemeClr val="bg2"/>
                </a:solidFill>
              </a:rPr>
              <a:t>È quell’atto che consente agli individui di agire, di fare insieme, all’interno di uno stesso contesto. (</a:t>
            </a:r>
            <a:r>
              <a:rPr lang="it-IT" sz="1800" dirty="0" err="1">
                <a:solidFill>
                  <a:schemeClr val="bg2"/>
                </a:solidFill>
              </a:rPr>
              <a:t>Communicatio</a:t>
            </a:r>
            <a:r>
              <a:rPr lang="it-IT" sz="1800" dirty="0">
                <a:solidFill>
                  <a:schemeClr val="bg2"/>
                </a:solidFill>
              </a:rPr>
              <a:t> ha in sé la radice </a:t>
            </a:r>
            <a:r>
              <a:rPr lang="it-IT" sz="1800" dirty="0" err="1">
                <a:solidFill>
                  <a:schemeClr val="bg2"/>
                </a:solidFill>
              </a:rPr>
              <a:t>communis</a:t>
            </a:r>
            <a:r>
              <a:rPr lang="it-IT" sz="1800" dirty="0">
                <a:solidFill>
                  <a:schemeClr val="bg2"/>
                </a:solidFill>
              </a:rPr>
              <a:t> che può essere fatta risalire a </a:t>
            </a:r>
            <a:r>
              <a:rPr lang="it-IT" sz="1800" dirty="0" err="1">
                <a:solidFill>
                  <a:schemeClr val="bg2"/>
                </a:solidFill>
              </a:rPr>
              <a:t>cum</a:t>
            </a:r>
            <a:r>
              <a:rPr lang="it-IT" sz="1800" dirty="0">
                <a:solidFill>
                  <a:schemeClr val="bg2"/>
                </a:solidFill>
              </a:rPr>
              <a:t> </a:t>
            </a:r>
            <a:r>
              <a:rPr lang="it-IT" sz="1800" dirty="0" err="1">
                <a:solidFill>
                  <a:schemeClr val="bg2"/>
                </a:solidFill>
              </a:rPr>
              <a:t>agere</a:t>
            </a:r>
            <a:r>
              <a:rPr lang="it-IT" sz="1800" dirty="0">
                <a:solidFill>
                  <a:schemeClr val="bg2"/>
                </a:solidFill>
              </a:rPr>
              <a:t>, cioè agire insieme). </a:t>
            </a:r>
          </a:p>
          <a:p>
            <a:pPr algn="just">
              <a:buFontTx/>
              <a:buChar char="-"/>
            </a:pPr>
            <a:endParaRPr lang="it-IT" sz="1800" dirty="0">
              <a:solidFill>
                <a:schemeClr val="bg2"/>
              </a:solidFill>
            </a:endParaRPr>
          </a:p>
        </p:txBody>
      </p:sp>
    </p:spTree>
    <p:extLst>
      <p:ext uri="{BB962C8B-B14F-4D97-AF65-F5344CB8AC3E}">
        <p14:creationId xmlns:p14="http://schemas.microsoft.com/office/powerpoint/2010/main" val="420687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wipe(down)">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wipe(down)">
                                      <p:cBhvr>
                                        <p:cTn id="18" dur="5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wipe(down)">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wipe(down)">
                                      <p:cBhvr>
                                        <p:cTn id="2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34BB604-0BD5-40CB-90E6-2ADE4AE05769}"/>
              </a:ext>
            </a:extLst>
          </p:cNvPr>
          <p:cNvSpPr>
            <a:spLocks noGrp="1" noChangeArrowheads="1"/>
          </p:cNvSpPr>
          <p:nvPr>
            <p:ph type="title"/>
          </p:nvPr>
        </p:nvSpPr>
        <p:spPr>
          <a:xfrm>
            <a:off x="1835696" y="267469"/>
            <a:ext cx="6934200" cy="715963"/>
          </a:xfrm>
        </p:spPr>
        <p:txBody>
          <a:bodyPr/>
          <a:lstStyle/>
          <a:p>
            <a:r>
              <a:rPr lang="it-IT" altLang="it-IT" sz="2800" b="1" dirty="0">
                <a:solidFill>
                  <a:schemeClr val="accent1"/>
                </a:solidFill>
              </a:rPr>
              <a:t>Storia del giudice saggio</a:t>
            </a:r>
            <a:endParaRPr lang="en-US" altLang="it-IT" sz="2800" b="1" dirty="0">
              <a:solidFill>
                <a:schemeClr val="accent1"/>
              </a:solidFill>
            </a:endParaRPr>
          </a:p>
        </p:txBody>
      </p:sp>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2123728" y="1480667"/>
            <a:ext cx="6480720" cy="5109863"/>
          </a:xfrm>
        </p:spPr>
        <p:txBody>
          <a:bodyPr/>
          <a:lstStyle/>
          <a:p>
            <a:pPr marL="0" indent="0">
              <a:lnSpc>
                <a:spcPct val="80000"/>
              </a:lnSpc>
              <a:buNone/>
            </a:pPr>
            <a:r>
              <a:rPr lang="it-IT" altLang="it-IT" sz="2800" dirty="0">
                <a:solidFill>
                  <a:schemeClr val="bg2"/>
                </a:solidFill>
              </a:rPr>
              <a:t>Furono portati di fronte a un giudice saggio due litiganti. Il giudice ascolta il primo litigante con grande concentrazione e attenzione e gli dice: «Hai Ragione». Poi ascolta il secondo e dice : «Hai ragione».</a:t>
            </a:r>
          </a:p>
          <a:p>
            <a:pPr marL="0" indent="0">
              <a:lnSpc>
                <a:spcPct val="80000"/>
              </a:lnSpc>
              <a:buNone/>
            </a:pPr>
            <a:r>
              <a:rPr lang="it-IT" altLang="it-IT" sz="2800" dirty="0">
                <a:solidFill>
                  <a:schemeClr val="bg2"/>
                </a:solidFill>
              </a:rPr>
              <a:t>Si alza uno dal pubblico e dice: «Eccellenza non possono avere ragione entrambi!» </a:t>
            </a:r>
          </a:p>
          <a:p>
            <a:pPr marL="0" indent="0">
              <a:lnSpc>
                <a:spcPct val="80000"/>
              </a:lnSpc>
              <a:buNone/>
            </a:pPr>
            <a:r>
              <a:rPr lang="it-IT" altLang="it-IT" sz="2800" dirty="0">
                <a:solidFill>
                  <a:schemeClr val="bg2"/>
                </a:solidFill>
              </a:rPr>
              <a:t>Il giudice ci pensa sopra un attimo e dice: «Hai ragione anche tu!».</a:t>
            </a:r>
          </a:p>
          <a:p>
            <a:pPr>
              <a:lnSpc>
                <a:spcPct val="80000"/>
              </a:lnSpc>
            </a:pPr>
            <a:endParaRPr lang="it-IT" altLang="it-IT" sz="2800" dirty="0">
              <a:solidFill>
                <a:schemeClr val="bg2"/>
              </a:solidFill>
            </a:endParaRPr>
          </a:p>
        </p:txBody>
      </p:sp>
    </p:spTree>
    <p:extLst>
      <p:ext uri="{BB962C8B-B14F-4D97-AF65-F5344CB8AC3E}">
        <p14:creationId xmlns:p14="http://schemas.microsoft.com/office/powerpoint/2010/main" val="3230307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Effect transition="in" filter="fade">
                                      <p:cBhvr>
                                        <p:cTn id="13" dur="1000"/>
                                        <p:tgtEl>
                                          <p:spTgt spid="4099">
                                            <p:txEl>
                                              <p:pRg st="0" end="0"/>
                                            </p:txEl>
                                          </p:spTgt>
                                        </p:tgtEl>
                                      </p:cBhvr>
                                    </p:animEffect>
                                    <p:anim calcmode="lin" valueType="num">
                                      <p:cBhvr>
                                        <p:cTn id="14"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099">
                                            <p:txEl>
                                              <p:pRg st="1" end="1"/>
                                            </p:txEl>
                                          </p:spTgt>
                                        </p:tgtEl>
                                        <p:attrNameLst>
                                          <p:attrName>style.visibility</p:attrName>
                                        </p:attrNameLst>
                                      </p:cBhvr>
                                      <p:to>
                                        <p:strVal val="visible"/>
                                      </p:to>
                                    </p:set>
                                    <p:animEffect transition="in" filter="fade">
                                      <p:cBhvr>
                                        <p:cTn id="20" dur="1000"/>
                                        <p:tgtEl>
                                          <p:spTgt spid="4099">
                                            <p:txEl>
                                              <p:pRg st="1" end="1"/>
                                            </p:txEl>
                                          </p:spTgt>
                                        </p:tgtEl>
                                      </p:cBhvr>
                                    </p:animEffect>
                                    <p:anim calcmode="lin" valueType="num">
                                      <p:cBhvr>
                                        <p:cTn id="21"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099">
                                            <p:txEl>
                                              <p:pRg st="2" end="2"/>
                                            </p:txEl>
                                          </p:spTgt>
                                        </p:tgtEl>
                                        <p:attrNameLst>
                                          <p:attrName>style.visibility</p:attrName>
                                        </p:attrNameLst>
                                      </p:cBhvr>
                                      <p:to>
                                        <p:strVal val="visible"/>
                                      </p:to>
                                    </p:set>
                                    <p:animEffect transition="in" filter="fade">
                                      <p:cBhvr>
                                        <p:cTn id="27" dur="1000"/>
                                        <p:tgtEl>
                                          <p:spTgt spid="4099">
                                            <p:txEl>
                                              <p:pRg st="2" end="2"/>
                                            </p:txEl>
                                          </p:spTgt>
                                        </p:tgtEl>
                                      </p:cBhvr>
                                    </p:animEffect>
                                    <p:anim calcmode="lin" valueType="num">
                                      <p:cBhvr>
                                        <p:cTn id="28"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1846795" y="1412776"/>
            <a:ext cx="6934200" cy="3172469"/>
          </a:xfrm>
        </p:spPr>
        <p:txBody>
          <a:bodyPr/>
          <a:lstStyle/>
          <a:p>
            <a:pPr algn="just">
              <a:lnSpc>
                <a:spcPct val="80000"/>
              </a:lnSpc>
            </a:pPr>
            <a:r>
              <a:rPr lang="it-IT" altLang="it-IT" sz="2800" dirty="0">
                <a:solidFill>
                  <a:schemeClr val="bg2"/>
                </a:solidFill>
              </a:rPr>
              <a:t>Scrivere individualmente </a:t>
            </a:r>
            <a:r>
              <a:rPr lang="it-IT" altLang="it-IT" sz="2800" b="1" dirty="0">
                <a:solidFill>
                  <a:schemeClr val="bg2"/>
                </a:solidFill>
              </a:rPr>
              <a:t>5 ragioni per saper ben ascoltare</a:t>
            </a:r>
            <a:r>
              <a:rPr lang="it-IT" altLang="it-IT" sz="2800" dirty="0">
                <a:solidFill>
                  <a:schemeClr val="bg2"/>
                </a:solidFill>
              </a:rPr>
              <a:t>. Poi divisi in gruppo individuarne 10 per ogni gruppo e porle in ordine di importanza.</a:t>
            </a:r>
          </a:p>
          <a:p>
            <a:pPr algn="just">
              <a:lnSpc>
                <a:spcPct val="80000"/>
              </a:lnSpc>
            </a:pPr>
            <a:endParaRPr lang="it-IT" altLang="it-IT" sz="2800" dirty="0">
              <a:solidFill>
                <a:schemeClr val="bg2"/>
              </a:solidFill>
            </a:endParaRPr>
          </a:p>
          <a:p>
            <a:pPr algn="just">
              <a:lnSpc>
                <a:spcPct val="80000"/>
              </a:lnSpc>
            </a:pPr>
            <a:r>
              <a:rPr lang="it-IT" altLang="it-IT" sz="2800" dirty="0">
                <a:solidFill>
                  <a:schemeClr val="bg2"/>
                </a:solidFill>
              </a:rPr>
              <a:t>Le caratteristiche del buon ascoltatore? Trovarne in gruppo almeno 5</a:t>
            </a:r>
          </a:p>
          <a:p>
            <a:pPr algn="just">
              <a:lnSpc>
                <a:spcPct val="80000"/>
              </a:lnSpc>
            </a:pPr>
            <a:endParaRPr lang="it-IT" altLang="it-IT" sz="2800" dirty="0">
              <a:solidFill>
                <a:schemeClr val="bg2"/>
              </a:solidFill>
            </a:endParaRPr>
          </a:p>
        </p:txBody>
      </p:sp>
      <p:sp>
        <p:nvSpPr>
          <p:cNvPr id="5" name="Rectangle 2">
            <a:extLst>
              <a:ext uri="{FF2B5EF4-FFF2-40B4-BE49-F238E27FC236}">
                <a16:creationId xmlns:a16="http://schemas.microsoft.com/office/drawing/2014/main" id="{A4622308-E9A1-4F84-8A5F-4755E477E0F3}"/>
              </a:ext>
            </a:extLst>
          </p:cNvPr>
          <p:cNvSpPr txBox="1">
            <a:spLocks noChangeArrowheads="1"/>
          </p:cNvSpPr>
          <p:nvPr/>
        </p:nvSpPr>
        <p:spPr bwMode="auto">
          <a:xfrm>
            <a:off x="1835696" y="267469"/>
            <a:ext cx="6934200"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Microsoft Sans Serif" pitchFamily="34" charset="0"/>
              </a:defRPr>
            </a:lvl2pPr>
            <a:lvl3pPr algn="l" rtl="0" eaLnBrk="1" fontAlgn="base" hangingPunct="1">
              <a:spcBef>
                <a:spcPct val="0"/>
              </a:spcBef>
              <a:spcAft>
                <a:spcPct val="0"/>
              </a:spcAft>
              <a:defRPr sz="4400">
                <a:solidFill>
                  <a:schemeClr val="tx1"/>
                </a:solidFill>
                <a:latin typeface="Microsoft Sans Serif" pitchFamily="34" charset="0"/>
              </a:defRPr>
            </a:lvl3pPr>
            <a:lvl4pPr algn="l" rtl="0" eaLnBrk="1" fontAlgn="base" hangingPunct="1">
              <a:spcBef>
                <a:spcPct val="0"/>
              </a:spcBef>
              <a:spcAft>
                <a:spcPct val="0"/>
              </a:spcAft>
              <a:defRPr sz="4400">
                <a:solidFill>
                  <a:schemeClr val="tx1"/>
                </a:solidFill>
                <a:latin typeface="Microsoft Sans Serif" pitchFamily="34" charset="0"/>
              </a:defRPr>
            </a:lvl4pPr>
            <a:lvl5pPr algn="l" rtl="0" eaLnBrk="1" fontAlgn="base" hangingPunct="1">
              <a:spcBef>
                <a:spcPct val="0"/>
              </a:spcBef>
              <a:spcAft>
                <a:spcPct val="0"/>
              </a:spcAft>
              <a:defRPr sz="4400">
                <a:solidFill>
                  <a:schemeClr val="tx1"/>
                </a:solidFill>
                <a:latin typeface="Microsoft Sans Serif" pitchFamily="34" charset="0"/>
              </a:defRPr>
            </a:lvl5pPr>
            <a:lvl6pPr marL="457200" algn="l" rtl="0" eaLnBrk="1" fontAlgn="base" hangingPunct="1">
              <a:spcBef>
                <a:spcPct val="0"/>
              </a:spcBef>
              <a:spcAft>
                <a:spcPct val="0"/>
              </a:spcAft>
              <a:defRPr sz="4400">
                <a:solidFill>
                  <a:schemeClr val="tx1"/>
                </a:solidFill>
                <a:latin typeface="Microsoft Sans Serif" pitchFamily="34" charset="0"/>
              </a:defRPr>
            </a:lvl6pPr>
            <a:lvl7pPr marL="914400" algn="l" rtl="0" eaLnBrk="1" fontAlgn="base" hangingPunct="1">
              <a:spcBef>
                <a:spcPct val="0"/>
              </a:spcBef>
              <a:spcAft>
                <a:spcPct val="0"/>
              </a:spcAft>
              <a:defRPr sz="4400">
                <a:solidFill>
                  <a:schemeClr val="tx1"/>
                </a:solidFill>
                <a:latin typeface="Microsoft Sans Serif" pitchFamily="34" charset="0"/>
              </a:defRPr>
            </a:lvl7pPr>
            <a:lvl8pPr marL="1371600" algn="l" rtl="0" eaLnBrk="1" fontAlgn="base" hangingPunct="1">
              <a:spcBef>
                <a:spcPct val="0"/>
              </a:spcBef>
              <a:spcAft>
                <a:spcPct val="0"/>
              </a:spcAft>
              <a:defRPr sz="4400">
                <a:solidFill>
                  <a:schemeClr val="tx1"/>
                </a:solidFill>
                <a:latin typeface="Microsoft Sans Serif" pitchFamily="34" charset="0"/>
              </a:defRPr>
            </a:lvl8pPr>
            <a:lvl9pPr marL="1828800" algn="l" rtl="0" eaLnBrk="1" fontAlgn="base" hangingPunct="1">
              <a:spcBef>
                <a:spcPct val="0"/>
              </a:spcBef>
              <a:spcAft>
                <a:spcPct val="0"/>
              </a:spcAft>
              <a:defRPr sz="4400">
                <a:solidFill>
                  <a:schemeClr val="tx1"/>
                </a:solidFill>
                <a:latin typeface="Microsoft Sans Serif" pitchFamily="34" charset="0"/>
              </a:defRPr>
            </a:lvl9pPr>
          </a:lstStyle>
          <a:p>
            <a:r>
              <a:rPr lang="en-US" altLang="it-IT" sz="2800" b="1" kern="0" dirty="0" err="1">
                <a:solidFill>
                  <a:schemeClr val="accent1"/>
                </a:solidFill>
              </a:rPr>
              <a:t>Laboratorio</a:t>
            </a:r>
            <a:r>
              <a:rPr lang="en-US" altLang="it-IT" sz="2800" b="1" kern="0" dirty="0">
                <a:solidFill>
                  <a:schemeClr val="accent1"/>
                </a:solidFill>
              </a:rPr>
              <a:t>…</a:t>
            </a:r>
          </a:p>
        </p:txBody>
      </p:sp>
    </p:spTree>
    <p:extLst>
      <p:ext uri="{BB962C8B-B14F-4D97-AF65-F5344CB8AC3E}">
        <p14:creationId xmlns:p14="http://schemas.microsoft.com/office/powerpoint/2010/main" val="86494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Effect transition="in" filter="fade">
                                      <p:cBhvr>
                                        <p:cTn id="13" dur="1000"/>
                                        <p:tgtEl>
                                          <p:spTgt spid="4099">
                                            <p:txEl>
                                              <p:pRg st="0" end="0"/>
                                            </p:txEl>
                                          </p:spTgt>
                                        </p:tgtEl>
                                      </p:cBhvr>
                                    </p:animEffect>
                                    <p:anim calcmode="lin" valueType="num">
                                      <p:cBhvr>
                                        <p:cTn id="14"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099">
                                            <p:txEl>
                                              <p:pRg st="2" end="2"/>
                                            </p:txEl>
                                          </p:spTgt>
                                        </p:tgtEl>
                                        <p:attrNameLst>
                                          <p:attrName>style.visibility</p:attrName>
                                        </p:attrNameLst>
                                      </p:cBhvr>
                                      <p:to>
                                        <p:strVal val="visible"/>
                                      </p:to>
                                    </p:set>
                                    <p:animEffect transition="in" filter="fade">
                                      <p:cBhvr>
                                        <p:cTn id="20" dur="1000"/>
                                        <p:tgtEl>
                                          <p:spTgt spid="4099">
                                            <p:txEl>
                                              <p:pRg st="2" end="2"/>
                                            </p:txEl>
                                          </p:spTgt>
                                        </p:tgtEl>
                                      </p:cBhvr>
                                    </p:animEffect>
                                    <p:anim calcmode="lin" valueType="num">
                                      <p:cBhvr>
                                        <p:cTn id="21"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34BB604-0BD5-40CB-90E6-2ADE4AE05769}"/>
              </a:ext>
            </a:extLst>
          </p:cNvPr>
          <p:cNvSpPr>
            <a:spLocks noGrp="1" noChangeArrowheads="1"/>
          </p:cNvSpPr>
          <p:nvPr>
            <p:ph type="title"/>
          </p:nvPr>
        </p:nvSpPr>
        <p:spPr>
          <a:xfrm>
            <a:off x="1835696" y="267469"/>
            <a:ext cx="6934200" cy="715963"/>
          </a:xfrm>
        </p:spPr>
        <p:txBody>
          <a:bodyPr/>
          <a:lstStyle/>
          <a:p>
            <a:r>
              <a:rPr lang="it-IT" altLang="it-IT" sz="2800" b="1" dirty="0">
                <a:solidFill>
                  <a:schemeClr val="accent1"/>
                </a:solidFill>
              </a:rPr>
              <a:t>Cosa è l’ascolto?</a:t>
            </a:r>
            <a:endParaRPr lang="en-US" altLang="it-IT" sz="2800" b="1" dirty="0">
              <a:solidFill>
                <a:schemeClr val="accent1"/>
              </a:solidFill>
            </a:endParaRPr>
          </a:p>
        </p:txBody>
      </p:sp>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2123728" y="1480667"/>
            <a:ext cx="6480720" cy="5109863"/>
          </a:xfrm>
        </p:spPr>
        <p:txBody>
          <a:bodyPr/>
          <a:lstStyle/>
          <a:p>
            <a:pPr>
              <a:lnSpc>
                <a:spcPct val="80000"/>
              </a:lnSpc>
            </a:pPr>
            <a:r>
              <a:rPr lang="it-IT" altLang="it-IT" sz="2800" dirty="0">
                <a:solidFill>
                  <a:schemeClr val="bg2"/>
                </a:solidFill>
              </a:rPr>
              <a:t>L’ascolto è la capacità di ricevere in modo accurato i messaggi nel processo di comunicazione.</a:t>
            </a:r>
          </a:p>
          <a:p>
            <a:pPr>
              <a:lnSpc>
                <a:spcPct val="80000"/>
              </a:lnSpc>
            </a:pPr>
            <a:r>
              <a:rPr lang="it-IT" altLang="it-IT" sz="2800" dirty="0">
                <a:solidFill>
                  <a:schemeClr val="bg2"/>
                </a:solidFill>
              </a:rPr>
              <a:t>L’ascolto è la chiave per tutta la comunicazione efficace</a:t>
            </a:r>
          </a:p>
          <a:p>
            <a:pPr>
              <a:lnSpc>
                <a:spcPct val="80000"/>
              </a:lnSpc>
            </a:pPr>
            <a:r>
              <a:rPr lang="it-IT" altLang="it-IT" sz="2800" dirty="0">
                <a:solidFill>
                  <a:schemeClr val="bg2"/>
                </a:solidFill>
              </a:rPr>
              <a:t>Ascoltare non è la stessa cosa di sentire!!</a:t>
            </a:r>
          </a:p>
          <a:p>
            <a:pPr>
              <a:lnSpc>
                <a:spcPct val="80000"/>
              </a:lnSpc>
            </a:pPr>
            <a:r>
              <a:rPr lang="it-IT" altLang="it-IT" sz="2800" dirty="0">
                <a:solidFill>
                  <a:schemeClr val="bg2"/>
                </a:solidFill>
              </a:rPr>
              <a:t>L’ascolto richiede la messa a fuoco, ascoltare significa prestare attenzione non solo alla storia ma come si racconta…l’uso del linguaggio, della voce e del corpo.</a:t>
            </a:r>
          </a:p>
          <a:p>
            <a:pPr>
              <a:lnSpc>
                <a:spcPct val="80000"/>
              </a:lnSpc>
            </a:pPr>
            <a:endParaRPr lang="it-IT" altLang="it-IT" sz="2800" dirty="0">
              <a:solidFill>
                <a:schemeClr val="bg2"/>
              </a:solidFill>
            </a:endParaRPr>
          </a:p>
        </p:txBody>
      </p:sp>
    </p:spTree>
    <p:extLst>
      <p:ext uri="{BB962C8B-B14F-4D97-AF65-F5344CB8AC3E}">
        <p14:creationId xmlns:p14="http://schemas.microsoft.com/office/powerpoint/2010/main" val="3645887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Effect transition="in" filter="fade">
                                      <p:cBhvr>
                                        <p:cTn id="13" dur="1000"/>
                                        <p:tgtEl>
                                          <p:spTgt spid="4099">
                                            <p:txEl>
                                              <p:pRg st="0" end="0"/>
                                            </p:txEl>
                                          </p:spTgt>
                                        </p:tgtEl>
                                      </p:cBhvr>
                                    </p:animEffect>
                                    <p:anim calcmode="lin" valueType="num">
                                      <p:cBhvr>
                                        <p:cTn id="14"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099">
                                            <p:txEl>
                                              <p:pRg st="1" end="1"/>
                                            </p:txEl>
                                          </p:spTgt>
                                        </p:tgtEl>
                                        <p:attrNameLst>
                                          <p:attrName>style.visibility</p:attrName>
                                        </p:attrNameLst>
                                      </p:cBhvr>
                                      <p:to>
                                        <p:strVal val="visible"/>
                                      </p:to>
                                    </p:set>
                                    <p:animEffect transition="in" filter="fade">
                                      <p:cBhvr>
                                        <p:cTn id="20" dur="1000"/>
                                        <p:tgtEl>
                                          <p:spTgt spid="4099">
                                            <p:txEl>
                                              <p:pRg st="1" end="1"/>
                                            </p:txEl>
                                          </p:spTgt>
                                        </p:tgtEl>
                                      </p:cBhvr>
                                    </p:animEffect>
                                    <p:anim calcmode="lin" valueType="num">
                                      <p:cBhvr>
                                        <p:cTn id="21"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099">
                                            <p:txEl>
                                              <p:pRg st="2" end="2"/>
                                            </p:txEl>
                                          </p:spTgt>
                                        </p:tgtEl>
                                        <p:attrNameLst>
                                          <p:attrName>style.visibility</p:attrName>
                                        </p:attrNameLst>
                                      </p:cBhvr>
                                      <p:to>
                                        <p:strVal val="visible"/>
                                      </p:to>
                                    </p:set>
                                    <p:animEffect transition="in" filter="fade">
                                      <p:cBhvr>
                                        <p:cTn id="27" dur="1000"/>
                                        <p:tgtEl>
                                          <p:spTgt spid="4099">
                                            <p:txEl>
                                              <p:pRg st="2" end="2"/>
                                            </p:txEl>
                                          </p:spTgt>
                                        </p:tgtEl>
                                      </p:cBhvr>
                                    </p:animEffect>
                                    <p:anim calcmode="lin" valueType="num">
                                      <p:cBhvr>
                                        <p:cTn id="28"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099">
                                            <p:txEl>
                                              <p:pRg st="3" end="3"/>
                                            </p:txEl>
                                          </p:spTgt>
                                        </p:tgtEl>
                                        <p:attrNameLst>
                                          <p:attrName>style.visibility</p:attrName>
                                        </p:attrNameLst>
                                      </p:cBhvr>
                                      <p:to>
                                        <p:strVal val="visible"/>
                                      </p:to>
                                    </p:set>
                                    <p:animEffect transition="in" filter="fade">
                                      <p:cBhvr>
                                        <p:cTn id="34" dur="1000"/>
                                        <p:tgtEl>
                                          <p:spTgt spid="4099">
                                            <p:txEl>
                                              <p:pRg st="3" end="3"/>
                                            </p:txEl>
                                          </p:spTgt>
                                        </p:tgtEl>
                                      </p:cBhvr>
                                    </p:animEffect>
                                    <p:anim calcmode="lin" valueType="num">
                                      <p:cBhvr>
                                        <p:cTn id="3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a:extLst>
              <a:ext uri="{FF2B5EF4-FFF2-40B4-BE49-F238E27FC236}">
                <a16:creationId xmlns:a16="http://schemas.microsoft.com/office/drawing/2014/main" id="{8EBDB23E-0984-4ADC-8671-2C804C607154}"/>
              </a:ext>
            </a:extLst>
          </p:cNvPr>
          <p:cNvSpPr>
            <a:spLocks noGrp="1" noChangeArrowheads="1"/>
          </p:cNvSpPr>
          <p:nvPr>
            <p:ph idx="1"/>
          </p:nvPr>
        </p:nvSpPr>
        <p:spPr>
          <a:xfrm>
            <a:off x="602686" y="2852936"/>
            <a:ext cx="7938628" cy="2664296"/>
          </a:xfrm>
        </p:spPr>
        <p:txBody>
          <a:bodyPr/>
          <a:lstStyle/>
          <a:p>
            <a:pPr algn="ctr" eaLnBrk="1" hangingPunct="1">
              <a:buFontTx/>
              <a:buNone/>
            </a:pPr>
            <a:r>
              <a:rPr lang="it-IT" altLang="it-IT" dirty="0">
                <a:solidFill>
                  <a:schemeClr val="bg2"/>
                </a:solidFill>
              </a:rPr>
              <a:t>   Ascoltare deriva dalla parola </a:t>
            </a:r>
            <a:r>
              <a:rPr lang="it-IT" altLang="it-IT" dirty="0" err="1">
                <a:solidFill>
                  <a:schemeClr val="bg2"/>
                </a:solidFill>
              </a:rPr>
              <a:t>Ascultare</a:t>
            </a:r>
            <a:r>
              <a:rPr lang="it-IT" altLang="it-IT" dirty="0">
                <a:solidFill>
                  <a:schemeClr val="bg2"/>
                </a:solidFill>
              </a:rPr>
              <a:t> ossia sentire con </a:t>
            </a:r>
            <a:r>
              <a:rPr lang="it-IT" altLang="it-IT" i="1" dirty="0">
                <a:solidFill>
                  <a:schemeClr val="bg2"/>
                </a:solidFill>
              </a:rPr>
              <a:t>delicatezza e cura.</a:t>
            </a:r>
          </a:p>
        </p:txBody>
      </p:sp>
    </p:spTree>
    <p:extLst>
      <p:ext uri="{BB962C8B-B14F-4D97-AF65-F5344CB8AC3E}">
        <p14:creationId xmlns:p14="http://schemas.microsoft.com/office/powerpoint/2010/main" val="3346336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6867" name="Rectangle 3">
            <a:extLst>
              <a:ext uri="{FF2B5EF4-FFF2-40B4-BE49-F238E27FC236}">
                <a16:creationId xmlns:a16="http://schemas.microsoft.com/office/drawing/2014/main" id="{8EBDB23E-0984-4ADC-8671-2C804C607154}"/>
              </a:ext>
            </a:extLst>
          </p:cNvPr>
          <p:cNvSpPr>
            <a:spLocks noGrp="1" noChangeArrowheads="1"/>
          </p:cNvSpPr>
          <p:nvPr>
            <p:ph idx="1"/>
          </p:nvPr>
        </p:nvSpPr>
        <p:spPr>
          <a:xfrm>
            <a:off x="602686" y="2852936"/>
            <a:ext cx="7938628" cy="2664296"/>
          </a:xfrm>
        </p:spPr>
        <p:txBody>
          <a:bodyPr/>
          <a:lstStyle/>
          <a:p>
            <a:pPr algn="ctr" eaLnBrk="1" hangingPunct="1">
              <a:buFontTx/>
              <a:buNone/>
            </a:pPr>
            <a:r>
              <a:rPr lang="it-IT" altLang="it-IT" dirty="0">
                <a:solidFill>
                  <a:schemeClr val="bg2"/>
                </a:solidFill>
              </a:rPr>
              <a:t>   L’ascolto attivo consiste nella capacità di prestare attenzione a tutti gli aspetti della comunicazione del proprio interlocutore e consente di ricavare informazioni utili per migliorare la relazione.</a:t>
            </a:r>
          </a:p>
        </p:txBody>
      </p:sp>
    </p:spTree>
    <p:extLst>
      <p:ext uri="{BB962C8B-B14F-4D97-AF65-F5344CB8AC3E}">
        <p14:creationId xmlns:p14="http://schemas.microsoft.com/office/powerpoint/2010/main" val="3916719994"/>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34BB604-0BD5-40CB-90E6-2ADE4AE05769}"/>
              </a:ext>
            </a:extLst>
          </p:cNvPr>
          <p:cNvSpPr>
            <a:spLocks noGrp="1" noChangeArrowheads="1"/>
          </p:cNvSpPr>
          <p:nvPr>
            <p:ph type="title"/>
          </p:nvPr>
        </p:nvSpPr>
        <p:spPr>
          <a:xfrm>
            <a:off x="1835696" y="267469"/>
            <a:ext cx="6934200" cy="715963"/>
          </a:xfrm>
        </p:spPr>
        <p:txBody>
          <a:bodyPr/>
          <a:lstStyle/>
          <a:p>
            <a:r>
              <a:rPr lang="it-IT" altLang="it-IT" sz="2800" b="1" dirty="0">
                <a:solidFill>
                  <a:schemeClr val="accent1"/>
                </a:solidFill>
              </a:rPr>
              <a:t>I principi dell’ascolto</a:t>
            </a:r>
            <a:endParaRPr lang="en-US" altLang="it-IT" sz="2800" b="1" dirty="0">
              <a:solidFill>
                <a:schemeClr val="accent1"/>
              </a:solidFill>
            </a:endParaRPr>
          </a:p>
        </p:txBody>
      </p:sp>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1868424" y="1124744"/>
            <a:ext cx="6480720" cy="5733256"/>
          </a:xfrm>
        </p:spPr>
        <p:txBody>
          <a:bodyPr/>
          <a:lstStyle/>
          <a:p>
            <a:pPr marL="514350" indent="-514350">
              <a:lnSpc>
                <a:spcPct val="80000"/>
              </a:lnSpc>
              <a:buFont typeface="+mj-lt"/>
              <a:buAutoNum type="arabicPeriod"/>
            </a:pPr>
            <a:r>
              <a:rPr lang="it-IT" altLang="it-IT" sz="2800" dirty="0">
                <a:solidFill>
                  <a:schemeClr val="bg2"/>
                </a:solidFill>
              </a:rPr>
              <a:t>Porre attenzione su ciò che viene detto, a ciò che viene parzialmente detto o non detto</a:t>
            </a:r>
          </a:p>
          <a:p>
            <a:pPr marL="514350" indent="-514350">
              <a:lnSpc>
                <a:spcPct val="80000"/>
              </a:lnSpc>
              <a:buFont typeface="+mj-lt"/>
              <a:buAutoNum type="arabicPeriod"/>
            </a:pPr>
            <a:r>
              <a:rPr lang="it-IT" altLang="it-IT" sz="2800" dirty="0">
                <a:solidFill>
                  <a:schemeClr val="bg2"/>
                </a:solidFill>
              </a:rPr>
              <a:t>Smetti di parlare</a:t>
            </a:r>
          </a:p>
          <a:p>
            <a:pPr marL="514350" indent="-514350">
              <a:lnSpc>
                <a:spcPct val="80000"/>
              </a:lnSpc>
              <a:buFont typeface="+mj-lt"/>
              <a:buAutoNum type="arabicPeriod"/>
            </a:pPr>
            <a:r>
              <a:rPr lang="it-IT" altLang="it-IT" sz="2800" dirty="0">
                <a:solidFill>
                  <a:schemeClr val="bg2"/>
                </a:solidFill>
              </a:rPr>
              <a:t>Preparatevi ad ascoltare</a:t>
            </a:r>
          </a:p>
          <a:p>
            <a:pPr marL="514350" indent="-514350">
              <a:lnSpc>
                <a:spcPct val="80000"/>
              </a:lnSpc>
              <a:buFont typeface="+mj-lt"/>
              <a:buAutoNum type="arabicPeriod"/>
            </a:pPr>
            <a:r>
              <a:rPr lang="it-IT" altLang="it-IT" sz="2800" dirty="0">
                <a:solidFill>
                  <a:schemeClr val="bg2"/>
                </a:solidFill>
              </a:rPr>
              <a:t>Mettere l’interlocutore a proprio agio</a:t>
            </a:r>
          </a:p>
          <a:p>
            <a:pPr marL="514350" indent="-514350">
              <a:lnSpc>
                <a:spcPct val="80000"/>
              </a:lnSpc>
              <a:buFont typeface="+mj-lt"/>
              <a:buAutoNum type="arabicPeriod"/>
            </a:pPr>
            <a:r>
              <a:rPr lang="it-IT" altLang="it-IT" sz="2800" dirty="0">
                <a:solidFill>
                  <a:schemeClr val="bg2"/>
                </a:solidFill>
              </a:rPr>
              <a:t>Rimuovere le distrazioni</a:t>
            </a:r>
          </a:p>
          <a:p>
            <a:pPr marL="514350" indent="-514350">
              <a:lnSpc>
                <a:spcPct val="80000"/>
              </a:lnSpc>
              <a:buFont typeface="+mj-lt"/>
              <a:buAutoNum type="arabicPeriod"/>
            </a:pPr>
            <a:r>
              <a:rPr lang="it-IT" altLang="it-IT" sz="2800" dirty="0">
                <a:solidFill>
                  <a:schemeClr val="bg2"/>
                </a:solidFill>
              </a:rPr>
              <a:t>Empatia</a:t>
            </a:r>
          </a:p>
          <a:p>
            <a:pPr marL="514350" indent="-514350">
              <a:lnSpc>
                <a:spcPct val="80000"/>
              </a:lnSpc>
              <a:buFont typeface="+mj-lt"/>
              <a:buAutoNum type="arabicPeriod"/>
            </a:pPr>
            <a:r>
              <a:rPr lang="it-IT" altLang="it-IT" sz="2800" dirty="0">
                <a:solidFill>
                  <a:schemeClr val="bg2"/>
                </a:solidFill>
              </a:rPr>
              <a:t>Essere paziente</a:t>
            </a:r>
          </a:p>
          <a:p>
            <a:pPr marL="514350" indent="-514350">
              <a:lnSpc>
                <a:spcPct val="80000"/>
              </a:lnSpc>
              <a:buFont typeface="+mj-lt"/>
              <a:buAutoNum type="arabicPeriod"/>
            </a:pPr>
            <a:r>
              <a:rPr lang="it-IT" altLang="it-IT" sz="2800" dirty="0">
                <a:solidFill>
                  <a:schemeClr val="bg2"/>
                </a:solidFill>
              </a:rPr>
              <a:t>Evitare pregiudizi personali</a:t>
            </a:r>
          </a:p>
          <a:p>
            <a:pPr marL="514350" indent="-514350">
              <a:lnSpc>
                <a:spcPct val="80000"/>
              </a:lnSpc>
              <a:buFont typeface="+mj-lt"/>
              <a:buAutoNum type="arabicPeriod"/>
            </a:pPr>
            <a:r>
              <a:rPr lang="it-IT" altLang="it-IT" sz="2800" dirty="0">
                <a:solidFill>
                  <a:schemeClr val="bg2"/>
                </a:solidFill>
              </a:rPr>
              <a:t>Ascolta il tono</a:t>
            </a:r>
          </a:p>
          <a:p>
            <a:pPr marL="514350" indent="-514350">
              <a:lnSpc>
                <a:spcPct val="80000"/>
              </a:lnSpc>
              <a:buFont typeface="+mj-lt"/>
              <a:buAutoNum type="arabicPeriod"/>
            </a:pPr>
            <a:r>
              <a:rPr lang="it-IT" altLang="it-IT" sz="2800" dirty="0">
                <a:solidFill>
                  <a:schemeClr val="bg2"/>
                </a:solidFill>
              </a:rPr>
              <a:t>Osservare la comunicazione non verbale</a:t>
            </a:r>
          </a:p>
        </p:txBody>
      </p:sp>
    </p:spTree>
    <p:extLst>
      <p:ext uri="{BB962C8B-B14F-4D97-AF65-F5344CB8AC3E}">
        <p14:creationId xmlns:p14="http://schemas.microsoft.com/office/powerpoint/2010/main" val="122141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34BB604-0BD5-40CB-90E6-2ADE4AE05769}"/>
              </a:ext>
            </a:extLst>
          </p:cNvPr>
          <p:cNvSpPr>
            <a:spLocks noGrp="1" noChangeArrowheads="1"/>
          </p:cNvSpPr>
          <p:nvPr>
            <p:ph type="title"/>
          </p:nvPr>
        </p:nvSpPr>
        <p:spPr>
          <a:xfrm>
            <a:off x="1835696" y="267469"/>
            <a:ext cx="6934200" cy="715963"/>
          </a:xfrm>
        </p:spPr>
        <p:txBody>
          <a:bodyPr/>
          <a:lstStyle/>
          <a:p>
            <a:r>
              <a:rPr lang="it-IT" altLang="it-IT" sz="2800" b="1" dirty="0">
                <a:solidFill>
                  <a:schemeClr val="accent1"/>
                </a:solidFill>
              </a:rPr>
              <a:t>Quali sono i filtri che influenzano il nostro modo di ascoltare?</a:t>
            </a:r>
            <a:endParaRPr lang="en-US" altLang="it-IT" sz="2800" b="1" dirty="0">
              <a:solidFill>
                <a:schemeClr val="accent1"/>
              </a:solidFill>
            </a:endParaRPr>
          </a:p>
        </p:txBody>
      </p:sp>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1979712" y="1484784"/>
            <a:ext cx="6480720" cy="4807375"/>
          </a:xfrm>
        </p:spPr>
        <p:txBody>
          <a:bodyPr/>
          <a:lstStyle/>
          <a:p>
            <a:pPr marL="514350" indent="-514350">
              <a:lnSpc>
                <a:spcPct val="80000"/>
              </a:lnSpc>
              <a:buFont typeface="+mj-lt"/>
              <a:buAutoNum type="arabicPeriod"/>
            </a:pPr>
            <a:r>
              <a:rPr lang="it-IT" altLang="it-IT" sz="2800" dirty="0">
                <a:solidFill>
                  <a:schemeClr val="bg2"/>
                </a:solidFill>
              </a:rPr>
              <a:t>Valori</a:t>
            </a:r>
          </a:p>
          <a:p>
            <a:pPr marL="514350" indent="-514350">
              <a:lnSpc>
                <a:spcPct val="80000"/>
              </a:lnSpc>
              <a:buFont typeface="+mj-lt"/>
              <a:buAutoNum type="arabicPeriod"/>
            </a:pPr>
            <a:r>
              <a:rPr lang="it-IT" altLang="it-IT" sz="2800" dirty="0">
                <a:solidFill>
                  <a:schemeClr val="bg2"/>
                </a:solidFill>
              </a:rPr>
              <a:t>Interessi</a:t>
            </a:r>
          </a:p>
          <a:p>
            <a:pPr marL="514350" indent="-514350">
              <a:lnSpc>
                <a:spcPct val="80000"/>
              </a:lnSpc>
              <a:buFont typeface="+mj-lt"/>
              <a:buAutoNum type="arabicPeriod"/>
            </a:pPr>
            <a:r>
              <a:rPr lang="it-IT" altLang="it-IT" sz="2800" dirty="0">
                <a:solidFill>
                  <a:schemeClr val="bg2"/>
                </a:solidFill>
              </a:rPr>
              <a:t>Convinzioni</a:t>
            </a:r>
          </a:p>
          <a:p>
            <a:pPr marL="514350" indent="-514350">
              <a:lnSpc>
                <a:spcPct val="80000"/>
              </a:lnSpc>
              <a:buFont typeface="+mj-lt"/>
              <a:buAutoNum type="arabicPeriod"/>
            </a:pPr>
            <a:r>
              <a:rPr lang="it-IT" altLang="it-IT" sz="2800" dirty="0">
                <a:solidFill>
                  <a:schemeClr val="bg2"/>
                </a:solidFill>
              </a:rPr>
              <a:t>Esperienze passate</a:t>
            </a:r>
          </a:p>
          <a:p>
            <a:pPr marL="514350" indent="-514350">
              <a:lnSpc>
                <a:spcPct val="80000"/>
              </a:lnSpc>
              <a:buFont typeface="+mj-lt"/>
              <a:buAutoNum type="arabicPeriod"/>
            </a:pPr>
            <a:r>
              <a:rPr lang="it-IT" altLang="it-IT" sz="2800" dirty="0">
                <a:solidFill>
                  <a:schemeClr val="bg2"/>
                </a:solidFill>
              </a:rPr>
              <a:t>Aspettative</a:t>
            </a:r>
          </a:p>
          <a:p>
            <a:pPr marL="514350" indent="-514350">
              <a:lnSpc>
                <a:spcPct val="80000"/>
              </a:lnSpc>
              <a:buFont typeface="+mj-lt"/>
              <a:buAutoNum type="arabicPeriod"/>
            </a:pPr>
            <a:r>
              <a:rPr lang="it-IT" altLang="it-IT" sz="2800" dirty="0">
                <a:solidFill>
                  <a:schemeClr val="bg2"/>
                </a:solidFill>
              </a:rPr>
              <a:t>Pregiudizi</a:t>
            </a:r>
          </a:p>
          <a:p>
            <a:pPr marL="514350" indent="-514350">
              <a:lnSpc>
                <a:spcPct val="80000"/>
              </a:lnSpc>
              <a:buFont typeface="+mj-lt"/>
              <a:buAutoNum type="arabicPeriod"/>
            </a:pPr>
            <a:r>
              <a:rPr lang="it-IT" altLang="it-IT" sz="2800" dirty="0">
                <a:solidFill>
                  <a:schemeClr val="bg2"/>
                </a:solidFill>
              </a:rPr>
              <a:t>Ambiente fisico</a:t>
            </a:r>
          </a:p>
          <a:p>
            <a:pPr marL="514350" indent="-514350">
              <a:lnSpc>
                <a:spcPct val="80000"/>
              </a:lnSpc>
              <a:buFont typeface="+mj-lt"/>
              <a:buAutoNum type="arabicPeriod"/>
            </a:pPr>
            <a:r>
              <a:rPr lang="it-IT" altLang="it-IT" sz="2800" dirty="0">
                <a:solidFill>
                  <a:schemeClr val="bg2"/>
                </a:solidFill>
              </a:rPr>
              <a:t>Atteggiamenti</a:t>
            </a:r>
          </a:p>
          <a:p>
            <a:pPr marL="514350" indent="-514350">
              <a:lnSpc>
                <a:spcPct val="80000"/>
              </a:lnSpc>
              <a:buFont typeface="+mj-lt"/>
              <a:buAutoNum type="arabicPeriod"/>
            </a:pPr>
            <a:r>
              <a:rPr lang="it-IT" altLang="it-IT" sz="2800" dirty="0">
                <a:solidFill>
                  <a:schemeClr val="bg2"/>
                </a:solidFill>
              </a:rPr>
              <a:t>Sentimenti forti </a:t>
            </a:r>
          </a:p>
          <a:p>
            <a:pPr marL="514350" indent="-514350">
              <a:lnSpc>
                <a:spcPct val="80000"/>
              </a:lnSpc>
              <a:buFont typeface="+mj-lt"/>
              <a:buAutoNum type="arabicPeriod"/>
            </a:pPr>
            <a:r>
              <a:rPr lang="it-IT" altLang="it-IT" sz="2800" dirty="0">
                <a:solidFill>
                  <a:schemeClr val="bg2"/>
                </a:solidFill>
              </a:rPr>
              <a:t>Ipotesi</a:t>
            </a:r>
          </a:p>
          <a:p>
            <a:pPr marL="514350" indent="-514350">
              <a:lnSpc>
                <a:spcPct val="80000"/>
              </a:lnSpc>
              <a:buFont typeface="+mj-lt"/>
              <a:buAutoNum type="arabicPeriod"/>
            </a:pPr>
            <a:r>
              <a:rPr lang="it-IT" altLang="it-IT" sz="2800" dirty="0">
                <a:solidFill>
                  <a:schemeClr val="bg2"/>
                </a:solidFill>
              </a:rPr>
              <a:t>Ricordi </a:t>
            </a:r>
          </a:p>
        </p:txBody>
      </p:sp>
    </p:spTree>
    <p:extLst>
      <p:ext uri="{BB962C8B-B14F-4D97-AF65-F5344CB8AC3E}">
        <p14:creationId xmlns:p14="http://schemas.microsoft.com/office/powerpoint/2010/main" val="109001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fade">
                                      <p:cBhvr>
                                        <p:cTn id="12" dur="1000"/>
                                        <p:tgtEl>
                                          <p:spTgt spid="4099">
                                            <p:txEl>
                                              <p:pRg st="0" end="0"/>
                                            </p:txEl>
                                          </p:spTgt>
                                        </p:tgtEl>
                                      </p:cBhvr>
                                    </p:animEffect>
                                    <p:anim calcmode="lin" valueType="num">
                                      <p:cBhvr>
                                        <p:cTn id="13"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099">
                                            <p:txEl>
                                              <p:pRg st="1" end="1"/>
                                            </p:txEl>
                                          </p:spTgt>
                                        </p:tgtEl>
                                        <p:attrNameLst>
                                          <p:attrName>style.visibility</p:attrName>
                                        </p:attrNameLst>
                                      </p:cBhvr>
                                      <p:to>
                                        <p:strVal val="visible"/>
                                      </p:to>
                                    </p:set>
                                    <p:animEffect transition="in" filter="fade">
                                      <p:cBhvr>
                                        <p:cTn id="19" dur="1000"/>
                                        <p:tgtEl>
                                          <p:spTgt spid="4099">
                                            <p:txEl>
                                              <p:pRg st="1" end="1"/>
                                            </p:txEl>
                                          </p:spTgt>
                                        </p:tgtEl>
                                      </p:cBhvr>
                                    </p:animEffect>
                                    <p:anim calcmode="lin" valueType="num">
                                      <p:cBhvr>
                                        <p:cTn id="20"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099">
                                            <p:txEl>
                                              <p:pRg st="2" end="2"/>
                                            </p:txEl>
                                          </p:spTgt>
                                        </p:tgtEl>
                                        <p:attrNameLst>
                                          <p:attrName>style.visibility</p:attrName>
                                        </p:attrNameLst>
                                      </p:cBhvr>
                                      <p:to>
                                        <p:strVal val="visible"/>
                                      </p:to>
                                    </p:set>
                                    <p:animEffect transition="in" filter="fade">
                                      <p:cBhvr>
                                        <p:cTn id="26" dur="1000"/>
                                        <p:tgtEl>
                                          <p:spTgt spid="4099">
                                            <p:txEl>
                                              <p:pRg st="2" end="2"/>
                                            </p:txEl>
                                          </p:spTgt>
                                        </p:tgtEl>
                                      </p:cBhvr>
                                    </p:animEffect>
                                    <p:anim calcmode="lin" valueType="num">
                                      <p:cBhvr>
                                        <p:cTn id="27"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099">
                                            <p:txEl>
                                              <p:pRg st="3" end="3"/>
                                            </p:txEl>
                                          </p:spTgt>
                                        </p:tgtEl>
                                        <p:attrNameLst>
                                          <p:attrName>style.visibility</p:attrName>
                                        </p:attrNameLst>
                                      </p:cBhvr>
                                      <p:to>
                                        <p:strVal val="visible"/>
                                      </p:to>
                                    </p:set>
                                    <p:animEffect transition="in" filter="fade">
                                      <p:cBhvr>
                                        <p:cTn id="33" dur="1000"/>
                                        <p:tgtEl>
                                          <p:spTgt spid="4099">
                                            <p:txEl>
                                              <p:pRg st="3" end="3"/>
                                            </p:txEl>
                                          </p:spTgt>
                                        </p:tgtEl>
                                      </p:cBhvr>
                                    </p:animEffect>
                                    <p:anim calcmode="lin" valueType="num">
                                      <p:cBhvr>
                                        <p:cTn id="34"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4099">
                                            <p:txEl>
                                              <p:pRg st="4" end="4"/>
                                            </p:txEl>
                                          </p:spTgt>
                                        </p:tgtEl>
                                        <p:attrNameLst>
                                          <p:attrName>style.visibility</p:attrName>
                                        </p:attrNameLst>
                                      </p:cBhvr>
                                      <p:to>
                                        <p:strVal val="visible"/>
                                      </p:to>
                                    </p:set>
                                    <p:animEffect transition="in" filter="fade">
                                      <p:cBhvr>
                                        <p:cTn id="40" dur="1000"/>
                                        <p:tgtEl>
                                          <p:spTgt spid="4099">
                                            <p:txEl>
                                              <p:pRg st="4" end="4"/>
                                            </p:txEl>
                                          </p:spTgt>
                                        </p:tgtEl>
                                      </p:cBhvr>
                                    </p:animEffect>
                                    <p:anim calcmode="lin" valueType="num">
                                      <p:cBhvr>
                                        <p:cTn id="41"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4099">
                                            <p:txEl>
                                              <p:pRg st="5" end="5"/>
                                            </p:txEl>
                                          </p:spTgt>
                                        </p:tgtEl>
                                        <p:attrNameLst>
                                          <p:attrName>style.visibility</p:attrName>
                                        </p:attrNameLst>
                                      </p:cBhvr>
                                      <p:to>
                                        <p:strVal val="visible"/>
                                      </p:to>
                                    </p:set>
                                    <p:animEffect transition="in" filter="fade">
                                      <p:cBhvr>
                                        <p:cTn id="47" dur="1000"/>
                                        <p:tgtEl>
                                          <p:spTgt spid="4099">
                                            <p:txEl>
                                              <p:pRg st="5" end="5"/>
                                            </p:txEl>
                                          </p:spTgt>
                                        </p:tgtEl>
                                      </p:cBhvr>
                                    </p:animEffect>
                                    <p:anim calcmode="lin" valueType="num">
                                      <p:cBhvr>
                                        <p:cTn id="48"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4099">
                                            <p:txEl>
                                              <p:pRg st="6" end="6"/>
                                            </p:txEl>
                                          </p:spTgt>
                                        </p:tgtEl>
                                        <p:attrNameLst>
                                          <p:attrName>style.visibility</p:attrName>
                                        </p:attrNameLst>
                                      </p:cBhvr>
                                      <p:to>
                                        <p:strVal val="visible"/>
                                      </p:to>
                                    </p:set>
                                    <p:animEffect transition="in" filter="fade">
                                      <p:cBhvr>
                                        <p:cTn id="54" dur="1000"/>
                                        <p:tgtEl>
                                          <p:spTgt spid="4099">
                                            <p:txEl>
                                              <p:pRg st="6" end="6"/>
                                            </p:txEl>
                                          </p:spTgt>
                                        </p:tgtEl>
                                      </p:cBhvr>
                                    </p:animEffect>
                                    <p:anim calcmode="lin" valueType="num">
                                      <p:cBhvr>
                                        <p:cTn id="55"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4099">
                                            <p:txEl>
                                              <p:pRg st="7" end="7"/>
                                            </p:txEl>
                                          </p:spTgt>
                                        </p:tgtEl>
                                        <p:attrNameLst>
                                          <p:attrName>style.visibility</p:attrName>
                                        </p:attrNameLst>
                                      </p:cBhvr>
                                      <p:to>
                                        <p:strVal val="visible"/>
                                      </p:to>
                                    </p:set>
                                    <p:animEffect transition="in" filter="fade">
                                      <p:cBhvr>
                                        <p:cTn id="61" dur="1000"/>
                                        <p:tgtEl>
                                          <p:spTgt spid="4099">
                                            <p:txEl>
                                              <p:pRg st="7" end="7"/>
                                            </p:txEl>
                                          </p:spTgt>
                                        </p:tgtEl>
                                      </p:cBhvr>
                                    </p:animEffect>
                                    <p:anim calcmode="lin" valueType="num">
                                      <p:cBhvr>
                                        <p:cTn id="62"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4099">
                                            <p:txEl>
                                              <p:pRg st="8" end="8"/>
                                            </p:txEl>
                                          </p:spTgt>
                                        </p:tgtEl>
                                        <p:attrNameLst>
                                          <p:attrName>style.visibility</p:attrName>
                                        </p:attrNameLst>
                                      </p:cBhvr>
                                      <p:to>
                                        <p:strVal val="visible"/>
                                      </p:to>
                                    </p:set>
                                    <p:animEffect transition="in" filter="fade">
                                      <p:cBhvr>
                                        <p:cTn id="68" dur="1000"/>
                                        <p:tgtEl>
                                          <p:spTgt spid="4099">
                                            <p:txEl>
                                              <p:pRg st="8" end="8"/>
                                            </p:txEl>
                                          </p:spTgt>
                                        </p:tgtEl>
                                      </p:cBhvr>
                                    </p:animEffect>
                                    <p:anim calcmode="lin" valueType="num">
                                      <p:cBhvr>
                                        <p:cTn id="69"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70"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4099">
                                            <p:txEl>
                                              <p:pRg st="9" end="9"/>
                                            </p:txEl>
                                          </p:spTgt>
                                        </p:tgtEl>
                                        <p:attrNameLst>
                                          <p:attrName>style.visibility</p:attrName>
                                        </p:attrNameLst>
                                      </p:cBhvr>
                                      <p:to>
                                        <p:strVal val="visible"/>
                                      </p:to>
                                    </p:set>
                                    <p:animEffect transition="in" filter="fade">
                                      <p:cBhvr>
                                        <p:cTn id="75" dur="1000"/>
                                        <p:tgtEl>
                                          <p:spTgt spid="4099">
                                            <p:txEl>
                                              <p:pRg st="9" end="9"/>
                                            </p:txEl>
                                          </p:spTgt>
                                        </p:tgtEl>
                                      </p:cBhvr>
                                    </p:animEffect>
                                    <p:anim calcmode="lin" valueType="num">
                                      <p:cBhvr>
                                        <p:cTn id="76"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77"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4099">
                                            <p:txEl>
                                              <p:pRg st="10" end="10"/>
                                            </p:txEl>
                                          </p:spTgt>
                                        </p:tgtEl>
                                        <p:attrNameLst>
                                          <p:attrName>style.visibility</p:attrName>
                                        </p:attrNameLst>
                                      </p:cBhvr>
                                      <p:to>
                                        <p:strVal val="visible"/>
                                      </p:to>
                                    </p:set>
                                    <p:animEffect transition="in" filter="fade">
                                      <p:cBhvr>
                                        <p:cTn id="82" dur="1000"/>
                                        <p:tgtEl>
                                          <p:spTgt spid="4099">
                                            <p:txEl>
                                              <p:pRg st="10" end="10"/>
                                            </p:txEl>
                                          </p:spTgt>
                                        </p:tgtEl>
                                      </p:cBhvr>
                                    </p:animEffect>
                                    <p:anim calcmode="lin" valueType="num">
                                      <p:cBhvr>
                                        <p:cTn id="83"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84"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34BB604-0BD5-40CB-90E6-2ADE4AE05769}"/>
              </a:ext>
            </a:extLst>
          </p:cNvPr>
          <p:cNvSpPr>
            <a:spLocks noGrp="1" noChangeArrowheads="1"/>
          </p:cNvSpPr>
          <p:nvPr>
            <p:ph type="title"/>
          </p:nvPr>
        </p:nvSpPr>
        <p:spPr>
          <a:xfrm>
            <a:off x="1835696" y="267469"/>
            <a:ext cx="6934200" cy="715963"/>
          </a:xfrm>
        </p:spPr>
        <p:txBody>
          <a:bodyPr/>
          <a:lstStyle/>
          <a:p>
            <a:r>
              <a:rPr lang="it-IT" altLang="it-IT" sz="2800" b="1" dirty="0">
                <a:solidFill>
                  <a:schemeClr val="accent1"/>
                </a:solidFill>
              </a:rPr>
              <a:t>Consigli utili…</a:t>
            </a:r>
            <a:endParaRPr lang="en-US" altLang="it-IT" sz="2800" b="1" dirty="0">
              <a:solidFill>
                <a:schemeClr val="accent1"/>
              </a:solidFill>
            </a:endParaRPr>
          </a:p>
        </p:txBody>
      </p:sp>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1868424" y="1124744"/>
            <a:ext cx="6480720" cy="5733256"/>
          </a:xfrm>
        </p:spPr>
        <p:txBody>
          <a:bodyPr/>
          <a:lstStyle/>
          <a:p>
            <a:pPr marL="514350" indent="-514350">
              <a:lnSpc>
                <a:spcPct val="80000"/>
              </a:lnSpc>
              <a:buFont typeface="+mj-lt"/>
              <a:buAutoNum type="arabicPeriod"/>
            </a:pPr>
            <a:r>
              <a:rPr lang="it-IT" altLang="it-IT" sz="2800" dirty="0">
                <a:solidFill>
                  <a:schemeClr val="bg2"/>
                </a:solidFill>
              </a:rPr>
              <a:t>Togli tutte le distrazioni</a:t>
            </a:r>
          </a:p>
          <a:p>
            <a:pPr marL="514350" indent="-514350">
              <a:lnSpc>
                <a:spcPct val="80000"/>
              </a:lnSpc>
              <a:buFont typeface="+mj-lt"/>
              <a:buAutoNum type="arabicPeriod"/>
            </a:pPr>
            <a:r>
              <a:rPr lang="it-IT" altLang="it-IT" sz="2800" dirty="0">
                <a:solidFill>
                  <a:schemeClr val="bg2"/>
                </a:solidFill>
              </a:rPr>
              <a:t>Rimani concentrato</a:t>
            </a:r>
          </a:p>
          <a:p>
            <a:pPr marL="514350" indent="-514350">
              <a:lnSpc>
                <a:spcPct val="80000"/>
              </a:lnSpc>
              <a:buFont typeface="+mj-lt"/>
              <a:buAutoNum type="arabicPeriod"/>
            </a:pPr>
            <a:r>
              <a:rPr lang="it-IT" altLang="it-IT" sz="2800" dirty="0">
                <a:solidFill>
                  <a:schemeClr val="bg2"/>
                </a:solidFill>
              </a:rPr>
              <a:t>Sii spontaneo</a:t>
            </a:r>
          </a:p>
          <a:p>
            <a:pPr marL="514350" indent="-514350">
              <a:lnSpc>
                <a:spcPct val="80000"/>
              </a:lnSpc>
              <a:buFont typeface="+mj-lt"/>
              <a:buAutoNum type="arabicPeriod"/>
            </a:pPr>
            <a:r>
              <a:rPr lang="it-IT" altLang="it-IT" sz="2800" dirty="0">
                <a:solidFill>
                  <a:schemeClr val="bg2"/>
                </a:solidFill>
              </a:rPr>
              <a:t>Sii empatico</a:t>
            </a:r>
          </a:p>
          <a:p>
            <a:pPr marL="514350" indent="-514350">
              <a:lnSpc>
                <a:spcPct val="80000"/>
              </a:lnSpc>
              <a:buFont typeface="+mj-lt"/>
              <a:buAutoNum type="arabicPeriod"/>
            </a:pPr>
            <a:r>
              <a:rPr lang="it-IT" altLang="it-IT" sz="2800" dirty="0">
                <a:solidFill>
                  <a:schemeClr val="bg2"/>
                </a:solidFill>
              </a:rPr>
              <a:t>Mantieni un contatto visivo, ma non troppo</a:t>
            </a:r>
          </a:p>
          <a:p>
            <a:pPr marL="514350" indent="-514350">
              <a:lnSpc>
                <a:spcPct val="80000"/>
              </a:lnSpc>
              <a:buFont typeface="+mj-lt"/>
              <a:buAutoNum type="arabicPeriod"/>
            </a:pPr>
            <a:r>
              <a:rPr lang="it-IT" altLang="it-IT" sz="2800" dirty="0">
                <a:solidFill>
                  <a:schemeClr val="bg2"/>
                </a:solidFill>
              </a:rPr>
              <a:t>Non sembrare annoiato</a:t>
            </a:r>
          </a:p>
          <a:p>
            <a:pPr marL="514350" indent="-514350">
              <a:lnSpc>
                <a:spcPct val="80000"/>
              </a:lnSpc>
              <a:buFont typeface="+mj-lt"/>
              <a:buAutoNum type="arabicPeriod"/>
            </a:pPr>
            <a:r>
              <a:rPr lang="it-IT" altLang="it-IT" sz="2800" dirty="0">
                <a:solidFill>
                  <a:schemeClr val="bg2"/>
                </a:solidFill>
              </a:rPr>
              <a:t>Fai domande</a:t>
            </a:r>
          </a:p>
          <a:p>
            <a:pPr marL="514350" indent="-514350">
              <a:lnSpc>
                <a:spcPct val="80000"/>
              </a:lnSpc>
              <a:buFont typeface="+mj-lt"/>
              <a:buAutoNum type="arabicPeriod"/>
            </a:pPr>
            <a:r>
              <a:rPr lang="it-IT" altLang="it-IT" sz="2800" dirty="0">
                <a:solidFill>
                  <a:schemeClr val="bg2"/>
                </a:solidFill>
              </a:rPr>
              <a:t>Non essere critico</a:t>
            </a:r>
          </a:p>
          <a:p>
            <a:pPr marL="514350" indent="-514350">
              <a:lnSpc>
                <a:spcPct val="80000"/>
              </a:lnSpc>
              <a:buFont typeface="+mj-lt"/>
              <a:buAutoNum type="arabicPeriod"/>
            </a:pPr>
            <a:r>
              <a:rPr lang="it-IT" altLang="it-IT" sz="2800" dirty="0">
                <a:solidFill>
                  <a:schemeClr val="bg2"/>
                </a:solidFill>
              </a:rPr>
              <a:t>Cerca di rispondere onestamente</a:t>
            </a:r>
          </a:p>
          <a:p>
            <a:pPr marL="514350" indent="-514350">
              <a:lnSpc>
                <a:spcPct val="80000"/>
              </a:lnSpc>
              <a:buFont typeface="+mj-lt"/>
              <a:buAutoNum type="arabicPeriod"/>
            </a:pPr>
            <a:r>
              <a:rPr lang="it-IT" altLang="it-IT" sz="2800" dirty="0">
                <a:solidFill>
                  <a:schemeClr val="bg2"/>
                </a:solidFill>
              </a:rPr>
              <a:t>Stimolare la ricerca di soluzioni</a:t>
            </a:r>
          </a:p>
          <a:p>
            <a:pPr marL="514350" indent="-514350">
              <a:lnSpc>
                <a:spcPct val="80000"/>
              </a:lnSpc>
              <a:buFont typeface="+mj-lt"/>
              <a:buAutoNum type="arabicPeriod"/>
            </a:pPr>
            <a:endParaRPr lang="it-IT" altLang="it-IT" sz="2800" dirty="0">
              <a:solidFill>
                <a:schemeClr val="bg2"/>
              </a:solidFill>
            </a:endParaRPr>
          </a:p>
        </p:txBody>
      </p:sp>
    </p:spTree>
    <p:extLst>
      <p:ext uri="{BB962C8B-B14F-4D97-AF65-F5344CB8AC3E}">
        <p14:creationId xmlns:p14="http://schemas.microsoft.com/office/powerpoint/2010/main" val="1127220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Effect transition="in" filter="fade">
                                      <p:cBhvr>
                                        <p:cTn id="13" dur="1000"/>
                                        <p:tgtEl>
                                          <p:spTgt spid="4099">
                                            <p:txEl>
                                              <p:pRg st="0" end="0"/>
                                            </p:txEl>
                                          </p:spTgt>
                                        </p:tgtEl>
                                      </p:cBhvr>
                                    </p:animEffect>
                                    <p:anim calcmode="lin" valueType="num">
                                      <p:cBhvr>
                                        <p:cTn id="14"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099">
                                            <p:txEl>
                                              <p:pRg st="1" end="1"/>
                                            </p:txEl>
                                          </p:spTgt>
                                        </p:tgtEl>
                                        <p:attrNameLst>
                                          <p:attrName>style.visibility</p:attrName>
                                        </p:attrNameLst>
                                      </p:cBhvr>
                                      <p:to>
                                        <p:strVal val="visible"/>
                                      </p:to>
                                    </p:set>
                                    <p:animEffect transition="in" filter="fade">
                                      <p:cBhvr>
                                        <p:cTn id="20" dur="1000"/>
                                        <p:tgtEl>
                                          <p:spTgt spid="4099">
                                            <p:txEl>
                                              <p:pRg st="1" end="1"/>
                                            </p:txEl>
                                          </p:spTgt>
                                        </p:tgtEl>
                                      </p:cBhvr>
                                    </p:animEffect>
                                    <p:anim calcmode="lin" valueType="num">
                                      <p:cBhvr>
                                        <p:cTn id="21"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099">
                                            <p:txEl>
                                              <p:pRg st="2" end="2"/>
                                            </p:txEl>
                                          </p:spTgt>
                                        </p:tgtEl>
                                        <p:attrNameLst>
                                          <p:attrName>style.visibility</p:attrName>
                                        </p:attrNameLst>
                                      </p:cBhvr>
                                      <p:to>
                                        <p:strVal val="visible"/>
                                      </p:to>
                                    </p:set>
                                    <p:animEffect transition="in" filter="fade">
                                      <p:cBhvr>
                                        <p:cTn id="27" dur="1000"/>
                                        <p:tgtEl>
                                          <p:spTgt spid="4099">
                                            <p:txEl>
                                              <p:pRg st="2" end="2"/>
                                            </p:txEl>
                                          </p:spTgt>
                                        </p:tgtEl>
                                      </p:cBhvr>
                                    </p:animEffect>
                                    <p:anim calcmode="lin" valueType="num">
                                      <p:cBhvr>
                                        <p:cTn id="28"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099">
                                            <p:txEl>
                                              <p:pRg st="3" end="3"/>
                                            </p:txEl>
                                          </p:spTgt>
                                        </p:tgtEl>
                                        <p:attrNameLst>
                                          <p:attrName>style.visibility</p:attrName>
                                        </p:attrNameLst>
                                      </p:cBhvr>
                                      <p:to>
                                        <p:strVal val="visible"/>
                                      </p:to>
                                    </p:set>
                                    <p:animEffect transition="in" filter="fade">
                                      <p:cBhvr>
                                        <p:cTn id="34" dur="1000"/>
                                        <p:tgtEl>
                                          <p:spTgt spid="4099">
                                            <p:txEl>
                                              <p:pRg st="3" end="3"/>
                                            </p:txEl>
                                          </p:spTgt>
                                        </p:tgtEl>
                                      </p:cBhvr>
                                    </p:animEffect>
                                    <p:anim calcmode="lin" valueType="num">
                                      <p:cBhvr>
                                        <p:cTn id="3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4099">
                                            <p:txEl>
                                              <p:pRg st="4" end="4"/>
                                            </p:txEl>
                                          </p:spTgt>
                                        </p:tgtEl>
                                        <p:attrNameLst>
                                          <p:attrName>style.visibility</p:attrName>
                                        </p:attrNameLst>
                                      </p:cBhvr>
                                      <p:to>
                                        <p:strVal val="visible"/>
                                      </p:to>
                                    </p:set>
                                    <p:animEffect transition="in" filter="fade">
                                      <p:cBhvr>
                                        <p:cTn id="41" dur="1000"/>
                                        <p:tgtEl>
                                          <p:spTgt spid="4099">
                                            <p:txEl>
                                              <p:pRg st="4" end="4"/>
                                            </p:txEl>
                                          </p:spTgt>
                                        </p:tgtEl>
                                      </p:cBhvr>
                                    </p:animEffect>
                                    <p:anim calcmode="lin" valueType="num">
                                      <p:cBhvr>
                                        <p:cTn id="42"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099">
                                            <p:txEl>
                                              <p:pRg st="5" end="5"/>
                                            </p:txEl>
                                          </p:spTgt>
                                        </p:tgtEl>
                                        <p:attrNameLst>
                                          <p:attrName>style.visibility</p:attrName>
                                        </p:attrNameLst>
                                      </p:cBhvr>
                                      <p:to>
                                        <p:strVal val="visible"/>
                                      </p:to>
                                    </p:set>
                                    <p:animEffect transition="in" filter="fade">
                                      <p:cBhvr>
                                        <p:cTn id="48" dur="1000"/>
                                        <p:tgtEl>
                                          <p:spTgt spid="4099">
                                            <p:txEl>
                                              <p:pRg st="5" end="5"/>
                                            </p:txEl>
                                          </p:spTgt>
                                        </p:tgtEl>
                                      </p:cBhvr>
                                    </p:animEffect>
                                    <p:anim calcmode="lin" valueType="num">
                                      <p:cBhvr>
                                        <p:cTn id="49"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099">
                                            <p:txEl>
                                              <p:pRg st="6" end="6"/>
                                            </p:txEl>
                                          </p:spTgt>
                                        </p:tgtEl>
                                        <p:attrNameLst>
                                          <p:attrName>style.visibility</p:attrName>
                                        </p:attrNameLst>
                                      </p:cBhvr>
                                      <p:to>
                                        <p:strVal val="visible"/>
                                      </p:to>
                                    </p:set>
                                    <p:animEffect transition="in" filter="fade">
                                      <p:cBhvr>
                                        <p:cTn id="55" dur="1000"/>
                                        <p:tgtEl>
                                          <p:spTgt spid="4099">
                                            <p:txEl>
                                              <p:pRg st="6" end="6"/>
                                            </p:txEl>
                                          </p:spTgt>
                                        </p:tgtEl>
                                      </p:cBhvr>
                                    </p:animEffect>
                                    <p:anim calcmode="lin" valueType="num">
                                      <p:cBhvr>
                                        <p:cTn id="56"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4099">
                                            <p:txEl>
                                              <p:pRg st="7" end="7"/>
                                            </p:txEl>
                                          </p:spTgt>
                                        </p:tgtEl>
                                        <p:attrNameLst>
                                          <p:attrName>style.visibility</p:attrName>
                                        </p:attrNameLst>
                                      </p:cBhvr>
                                      <p:to>
                                        <p:strVal val="visible"/>
                                      </p:to>
                                    </p:set>
                                    <p:animEffect transition="in" filter="fade">
                                      <p:cBhvr>
                                        <p:cTn id="62" dur="1000"/>
                                        <p:tgtEl>
                                          <p:spTgt spid="4099">
                                            <p:txEl>
                                              <p:pRg st="7" end="7"/>
                                            </p:txEl>
                                          </p:spTgt>
                                        </p:tgtEl>
                                      </p:cBhvr>
                                    </p:animEffect>
                                    <p:anim calcmode="lin" valueType="num">
                                      <p:cBhvr>
                                        <p:cTn id="63"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4099">
                                            <p:txEl>
                                              <p:pRg st="8" end="8"/>
                                            </p:txEl>
                                          </p:spTgt>
                                        </p:tgtEl>
                                        <p:attrNameLst>
                                          <p:attrName>style.visibility</p:attrName>
                                        </p:attrNameLst>
                                      </p:cBhvr>
                                      <p:to>
                                        <p:strVal val="visible"/>
                                      </p:to>
                                    </p:set>
                                    <p:animEffect transition="in" filter="fade">
                                      <p:cBhvr>
                                        <p:cTn id="69" dur="1000"/>
                                        <p:tgtEl>
                                          <p:spTgt spid="4099">
                                            <p:txEl>
                                              <p:pRg st="8" end="8"/>
                                            </p:txEl>
                                          </p:spTgt>
                                        </p:tgtEl>
                                      </p:cBhvr>
                                    </p:animEffect>
                                    <p:anim calcmode="lin" valueType="num">
                                      <p:cBhvr>
                                        <p:cTn id="70"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71"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4099">
                                            <p:txEl>
                                              <p:pRg st="9" end="9"/>
                                            </p:txEl>
                                          </p:spTgt>
                                        </p:tgtEl>
                                        <p:attrNameLst>
                                          <p:attrName>style.visibility</p:attrName>
                                        </p:attrNameLst>
                                      </p:cBhvr>
                                      <p:to>
                                        <p:strVal val="visible"/>
                                      </p:to>
                                    </p:set>
                                    <p:animEffect transition="in" filter="fade">
                                      <p:cBhvr>
                                        <p:cTn id="76" dur="1000"/>
                                        <p:tgtEl>
                                          <p:spTgt spid="4099">
                                            <p:txEl>
                                              <p:pRg st="9" end="9"/>
                                            </p:txEl>
                                          </p:spTgt>
                                        </p:tgtEl>
                                      </p:cBhvr>
                                    </p:animEffect>
                                    <p:anim calcmode="lin" valueType="num">
                                      <p:cBhvr>
                                        <p:cTn id="77"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78"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34BB604-0BD5-40CB-90E6-2ADE4AE05769}"/>
              </a:ext>
            </a:extLst>
          </p:cNvPr>
          <p:cNvSpPr>
            <a:spLocks noGrp="1" noChangeArrowheads="1"/>
          </p:cNvSpPr>
          <p:nvPr>
            <p:ph type="title"/>
          </p:nvPr>
        </p:nvSpPr>
        <p:spPr>
          <a:xfrm>
            <a:off x="2339752" y="137537"/>
            <a:ext cx="6934200" cy="715963"/>
          </a:xfrm>
        </p:spPr>
        <p:txBody>
          <a:bodyPr/>
          <a:lstStyle/>
          <a:p>
            <a:r>
              <a:rPr lang="en-US" altLang="it-IT" sz="2800" b="1" dirty="0" err="1">
                <a:solidFill>
                  <a:srgbClr val="0070C0"/>
                </a:solidFill>
              </a:rPr>
              <a:t>Tecnicamente</a:t>
            </a:r>
            <a:r>
              <a:rPr lang="en-US" altLang="it-IT" sz="2800" b="1" dirty="0">
                <a:solidFill>
                  <a:srgbClr val="0070C0"/>
                </a:solidFill>
              </a:rPr>
              <a:t> </a:t>
            </a:r>
            <a:r>
              <a:rPr lang="en-US" altLang="it-IT" sz="2800" b="1" dirty="0" err="1">
                <a:solidFill>
                  <a:srgbClr val="0070C0"/>
                </a:solidFill>
              </a:rPr>
              <a:t>cosa</a:t>
            </a:r>
            <a:r>
              <a:rPr lang="en-US" altLang="it-IT" sz="2800" b="1" dirty="0">
                <a:solidFill>
                  <a:srgbClr val="0070C0"/>
                </a:solidFill>
              </a:rPr>
              <a:t> </a:t>
            </a:r>
            <a:r>
              <a:rPr lang="en-US" altLang="it-IT" sz="2800" b="1" dirty="0" err="1">
                <a:solidFill>
                  <a:srgbClr val="0070C0"/>
                </a:solidFill>
              </a:rPr>
              <a:t>accade</a:t>
            </a:r>
            <a:r>
              <a:rPr lang="en-US" altLang="it-IT" sz="2800" b="1" dirty="0">
                <a:solidFill>
                  <a:srgbClr val="0070C0"/>
                </a:solidFill>
              </a:rPr>
              <a:t>…</a:t>
            </a:r>
          </a:p>
        </p:txBody>
      </p:sp>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2411759" y="1042993"/>
            <a:ext cx="5785373" cy="350837"/>
          </a:xfrm>
        </p:spPr>
        <p:txBody>
          <a:bodyPr/>
          <a:lstStyle/>
          <a:p>
            <a:pPr marL="0" indent="0" eaLnBrk="1" hangingPunct="1">
              <a:lnSpc>
                <a:spcPct val="80000"/>
              </a:lnSpc>
              <a:buNone/>
            </a:pPr>
            <a:r>
              <a:rPr lang="en-US" altLang="it-IT" sz="2400" dirty="0" err="1">
                <a:solidFill>
                  <a:srgbClr val="002060"/>
                </a:solidFill>
              </a:rPr>
              <a:t>Emittente</a:t>
            </a:r>
            <a:r>
              <a:rPr lang="en-US" altLang="it-IT" sz="2400" dirty="0">
                <a:solidFill>
                  <a:srgbClr val="002060"/>
                </a:solidFill>
              </a:rPr>
              <a:t>---</a:t>
            </a:r>
            <a:r>
              <a:rPr lang="en-US" altLang="it-IT" sz="2400" dirty="0" err="1">
                <a:solidFill>
                  <a:srgbClr val="002060"/>
                </a:solidFill>
              </a:rPr>
              <a:t>Messaggio</a:t>
            </a:r>
            <a:r>
              <a:rPr lang="en-US" altLang="it-IT" sz="2400" dirty="0">
                <a:solidFill>
                  <a:srgbClr val="002060"/>
                </a:solidFill>
              </a:rPr>
              <a:t>---</a:t>
            </a:r>
            <a:r>
              <a:rPr lang="en-US" altLang="it-IT" sz="2400" dirty="0" err="1">
                <a:solidFill>
                  <a:srgbClr val="002060"/>
                </a:solidFill>
              </a:rPr>
              <a:t>Destinatario</a:t>
            </a:r>
            <a:endParaRPr lang="en-US" altLang="it-IT" sz="2400" dirty="0">
              <a:solidFill>
                <a:srgbClr val="002060"/>
              </a:solidFill>
            </a:endParaRPr>
          </a:p>
        </p:txBody>
      </p:sp>
      <p:pic>
        <p:nvPicPr>
          <p:cNvPr id="2" name="Immagine 1">
            <a:extLst>
              <a:ext uri="{FF2B5EF4-FFF2-40B4-BE49-F238E27FC236}">
                <a16:creationId xmlns:a16="http://schemas.microsoft.com/office/drawing/2014/main" id="{52C8D56F-17E9-411E-88E2-77B56A477D34}"/>
              </a:ext>
            </a:extLst>
          </p:cNvPr>
          <p:cNvPicPr>
            <a:picLocks noChangeAspect="1"/>
          </p:cNvPicPr>
          <p:nvPr/>
        </p:nvPicPr>
        <p:blipFill>
          <a:blip r:embed="rId4"/>
          <a:stretch>
            <a:fillRect/>
          </a:stretch>
        </p:blipFill>
        <p:spPr>
          <a:xfrm>
            <a:off x="2195736" y="1772816"/>
            <a:ext cx="6001397" cy="4587758"/>
          </a:xfrm>
          <a:prstGeom prst="rect">
            <a:avLst/>
          </a:prstGeom>
        </p:spPr>
      </p:pic>
    </p:spTree>
    <p:extLst>
      <p:ext uri="{BB962C8B-B14F-4D97-AF65-F5344CB8AC3E}">
        <p14:creationId xmlns:p14="http://schemas.microsoft.com/office/powerpoint/2010/main" val="34857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Segnaposto contenuto 2">
            <a:extLst>
              <a:ext uri="{FF2B5EF4-FFF2-40B4-BE49-F238E27FC236}">
                <a16:creationId xmlns:a16="http://schemas.microsoft.com/office/drawing/2014/main" id="{5FE2037D-1E3B-4B0F-BE42-6B478F65AFF1}"/>
              </a:ext>
            </a:extLst>
          </p:cNvPr>
          <p:cNvSpPr>
            <a:spLocks noGrp="1"/>
          </p:cNvSpPr>
          <p:nvPr>
            <p:ph idx="1"/>
          </p:nvPr>
        </p:nvSpPr>
        <p:spPr>
          <a:xfrm>
            <a:off x="2195736" y="512676"/>
            <a:ext cx="6540624" cy="5832648"/>
          </a:xfrm>
        </p:spPr>
        <p:txBody>
          <a:bodyPr/>
          <a:lstStyle/>
          <a:p>
            <a:pPr marL="0" indent="0" algn="just">
              <a:buFontTx/>
              <a:buNone/>
            </a:pPr>
            <a:r>
              <a:rPr lang="it-IT" altLang="it-IT" sz="2000" dirty="0">
                <a:solidFill>
                  <a:schemeClr val="bg2"/>
                </a:solidFill>
              </a:rPr>
              <a:t>«La comunicazione è un processo di scambio di informazioni e di influenzamento fra due o più persone che avviene in un determinato contesto». </a:t>
            </a:r>
          </a:p>
          <a:p>
            <a:pPr marL="0" indent="0" algn="just">
              <a:buFontTx/>
              <a:buNone/>
            </a:pPr>
            <a:endParaRPr lang="it-IT" altLang="it-IT" sz="2000" dirty="0">
              <a:solidFill>
                <a:schemeClr val="bg2"/>
              </a:solidFill>
            </a:endParaRPr>
          </a:p>
          <a:p>
            <a:pPr marL="0" indent="0" algn="just">
              <a:buFontTx/>
              <a:buNone/>
            </a:pPr>
            <a:r>
              <a:rPr lang="it-IT" altLang="it-IT" sz="2000" dirty="0">
                <a:solidFill>
                  <a:schemeClr val="bg2"/>
                </a:solidFill>
              </a:rPr>
              <a:t>Ha una natura relazionale perché è alla base dell’interazione sociale, una forma partecipativa perché implica la condivisione di significati, è un’attività cognitiva perché permette di manifestare le proprie idee, conoscenze e di scambiarle con altri, definisce la personalità e la cultura di chi si esprime, ha una funzione “liberatrice” perché attraverso il corpo descrive gli aspetti emozionali delle persone.</a:t>
            </a:r>
          </a:p>
          <a:p>
            <a:pPr marL="0" indent="0" algn="just">
              <a:buFontTx/>
              <a:buNone/>
            </a:pPr>
            <a:endParaRPr lang="it-IT" altLang="it-IT" sz="2000" dirty="0">
              <a:solidFill>
                <a:schemeClr val="bg2"/>
              </a:solidFill>
            </a:endParaRPr>
          </a:p>
          <a:p>
            <a:pPr marL="0" indent="0" algn="just">
              <a:buFontTx/>
              <a:buNone/>
            </a:pPr>
            <a:r>
              <a:rPr lang="it-IT" altLang="it-IT" sz="2000" dirty="0">
                <a:solidFill>
                  <a:schemeClr val="bg2"/>
                </a:solidFill>
              </a:rPr>
              <a:t>Da qui, la differenza tra il concetto di «</a:t>
            </a:r>
            <a:r>
              <a:rPr lang="it-IT" altLang="it-IT" sz="2000" dirty="0">
                <a:solidFill>
                  <a:schemeClr val="accent1">
                    <a:lumMod val="60000"/>
                    <a:lumOff val="40000"/>
                  </a:schemeClr>
                </a:solidFill>
              </a:rPr>
              <a:t>informazione</a:t>
            </a:r>
            <a:r>
              <a:rPr lang="it-IT" altLang="it-IT" sz="2000" dirty="0">
                <a:solidFill>
                  <a:schemeClr val="bg2"/>
                </a:solidFill>
              </a:rPr>
              <a:t>», inteso come una trasmissione di dati, e quello di «</a:t>
            </a:r>
            <a:r>
              <a:rPr lang="it-IT" altLang="it-IT" sz="2000" dirty="0">
                <a:solidFill>
                  <a:schemeClr val="accent1">
                    <a:lumMod val="60000"/>
                    <a:lumOff val="40000"/>
                  </a:schemeClr>
                </a:solidFill>
              </a:rPr>
              <a:t>comunicazione</a:t>
            </a:r>
            <a:r>
              <a:rPr lang="it-IT" altLang="it-IT" sz="2000" dirty="0">
                <a:solidFill>
                  <a:schemeClr val="bg2"/>
                </a:solidFill>
              </a:rPr>
              <a:t>» che, invece, è caratterizzato dall’esistenza imprescindibile della </a:t>
            </a:r>
            <a:r>
              <a:rPr lang="it-IT" altLang="it-IT" sz="2000" u="sng" dirty="0">
                <a:solidFill>
                  <a:schemeClr val="bg2"/>
                </a:solidFill>
              </a:rPr>
              <a:t>relazione</a:t>
            </a:r>
            <a:r>
              <a:rPr lang="it-IT" altLang="it-IT" sz="2000" dirty="0">
                <a:solidFill>
                  <a:schemeClr val="bg2"/>
                </a:solidFill>
              </a:rPr>
              <a:t>. </a:t>
            </a:r>
          </a:p>
          <a:p>
            <a:pPr marL="0" indent="0" algn="just">
              <a:buFontTx/>
              <a:buNone/>
            </a:pPr>
            <a:endParaRPr lang="it-IT" altLang="it-IT" sz="2000" dirty="0">
              <a:solidFill>
                <a:schemeClr val="bg2"/>
              </a:solidFill>
            </a:endParaRPr>
          </a:p>
        </p:txBody>
      </p:sp>
    </p:spTree>
    <p:extLst>
      <p:ext uri="{BB962C8B-B14F-4D97-AF65-F5344CB8AC3E}">
        <p14:creationId xmlns:p14="http://schemas.microsoft.com/office/powerpoint/2010/main" val="1223541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egnaposto contenuto 2">
            <a:extLst>
              <a:ext uri="{FF2B5EF4-FFF2-40B4-BE49-F238E27FC236}">
                <a16:creationId xmlns:a16="http://schemas.microsoft.com/office/drawing/2014/main" id="{91916C44-8CCC-4CBE-A173-2DCAD9935CE2}"/>
              </a:ext>
            </a:extLst>
          </p:cNvPr>
          <p:cNvSpPr>
            <a:spLocks noGrp="1"/>
          </p:cNvSpPr>
          <p:nvPr>
            <p:ph idx="1"/>
          </p:nvPr>
        </p:nvSpPr>
        <p:spPr>
          <a:xfrm>
            <a:off x="755576" y="3140968"/>
            <a:ext cx="7992888" cy="2736304"/>
          </a:xfrm>
        </p:spPr>
        <p:txBody>
          <a:bodyPr/>
          <a:lstStyle/>
          <a:p>
            <a:pPr marL="0" indent="0">
              <a:buFontTx/>
              <a:buNone/>
            </a:pPr>
            <a:r>
              <a:rPr lang="it-IT" altLang="it-IT" dirty="0">
                <a:solidFill>
                  <a:schemeClr val="bg2"/>
                </a:solidFill>
              </a:rPr>
              <a:t>In una normale comunicazione, la ricezione del messaggio (efficacia comunicativa) è data solo per il </a:t>
            </a:r>
            <a:r>
              <a:rPr lang="it-IT" altLang="it-IT" b="1" dirty="0">
                <a:solidFill>
                  <a:schemeClr val="bg2"/>
                </a:solidFill>
              </a:rPr>
              <a:t>7%</a:t>
            </a:r>
            <a:r>
              <a:rPr lang="it-IT" altLang="it-IT" dirty="0">
                <a:solidFill>
                  <a:schemeClr val="bg2"/>
                </a:solidFill>
              </a:rPr>
              <a:t> dalle parole, per il </a:t>
            </a:r>
            <a:r>
              <a:rPr lang="it-IT" altLang="it-IT" b="1" dirty="0">
                <a:solidFill>
                  <a:schemeClr val="bg2"/>
                </a:solidFill>
              </a:rPr>
              <a:t>38%</a:t>
            </a:r>
            <a:r>
              <a:rPr lang="it-IT" altLang="it-IT" dirty="0">
                <a:solidFill>
                  <a:schemeClr val="bg2"/>
                </a:solidFill>
              </a:rPr>
              <a:t> dai toni di voce e per il </a:t>
            </a:r>
            <a:r>
              <a:rPr lang="it-IT" altLang="it-IT" b="1" dirty="0">
                <a:solidFill>
                  <a:schemeClr val="bg2"/>
                </a:solidFill>
              </a:rPr>
              <a:t>55% </a:t>
            </a:r>
            <a:r>
              <a:rPr lang="it-IT" altLang="it-IT" dirty="0">
                <a:solidFill>
                  <a:schemeClr val="bg2"/>
                </a:solidFill>
              </a:rPr>
              <a:t>dal linguaggio non verbale.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EE06DB80-2AE0-4762-B25A-3963A4BE6E84}"/>
              </a:ext>
            </a:extLst>
          </p:cNvPr>
          <p:cNvSpPr/>
          <p:nvPr/>
        </p:nvSpPr>
        <p:spPr>
          <a:xfrm>
            <a:off x="1115616" y="2780928"/>
            <a:ext cx="7341096" cy="2677656"/>
          </a:xfrm>
          <a:prstGeom prst="rect">
            <a:avLst/>
          </a:prstGeom>
        </p:spPr>
        <p:txBody>
          <a:bodyPr wrap="square">
            <a:spAutoFit/>
          </a:bodyPr>
          <a:lstStyle/>
          <a:p>
            <a:pPr eaLnBrk="1" hangingPunct="1">
              <a:defRPr/>
            </a:pPr>
            <a:r>
              <a:rPr lang="it-IT" altLang="it-IT" sz="2400" dirty="0">
                <a:solidFill>
                  <a:schemeClr val="bg2"/>
                </a:solidFill>
                <a:latin typeface="+mn-lt"/>
              </a:rPr>
              <a:t>Non esiste un’unica soluzione adatta a tutti i casi. Occorrono competenza, sensibilità, saggezza per valutare gli atteggiamenti più adatti alla situazione e agli obiettivi.</a:t>
            </a:r>
          </a:p>
          <a:p>
            <a:pPr eaLnBrk="1" hangingPunct="1">
              <a:defRPr/>
            </a:pPr>
            <a:r>
              <a:rPr lang="it-IT" altLang="it-IT" sz="2400" b="1" dirty="0">
                <a:solidFill>
                  <a:schemeClr val="bg2"/>
                </a:solidFill>
                <a:latin typeface="+mn-lt"/>
              </a:rPr>
              <a:t>La comunicazione è tanto più efficace quanto più sono coerenti i tre livelli di comunicazione: </a:t>
            </a:r>
          </a:p>
          <a:p>
            <a:pPr eaLnBrk="1" hangingPunct="1">
              <a:defRPr/>
            </a:pPr>
            <a:r>
              <a:rPr lang="it-IT" altLang="it-IT" sz="2400" b="1" dirty="0">
                <a:solidFill>
                  <a:schemeClr val="bg2"/>
                </a:solidFill>
                <a:latin typeface="+mn-lt"/>
              </a:rPr>
              <a:t>verbale, </a:t>
            </a:r>
            <a:r>
              <a:rPr lang="it-IT" altLang="it-IT" sz="2400" b="1" dirty="0" err="1">
                <a:solidFill>
                  <a:schemeClr val="bg2"/>
                </a:solidFill>
                <a:latin typeface="+mn-lt"/>
              </a:rPr>
              <a:t>paraverbale</a:t>
            </a:r>
            <a:r>
              <a:rPr lang="it-IT" altLang="it-IT" sz="2400" b="1" dirty="0">
                <a:solidFill>
                  <a:schemeClr val="bg2"/>
                </a:solidFill>
                <a:latin typeface="+mn-lt"/>
              </a:rPr>
              <a:t> e non verbale.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a:extLst>
              <a:ext uri="{FF2B5EF4-FFF2-40B4-BE49-F238E27FC236}">
                <a16:creationId xmlns:a16="http://schemas.microsoft.com/office/drawing/2014/main" id="{CA57B1A3-6BB2-4072-A1C5-6D49AAD885DB}"/>
              </a:ext>
            </a:extLst>
          </p:cNvPr>
          <p:cNvSpPr>
            <a:spLocks noGrp="1" noChangeArrowheads="1"/>
          </p:cNvSpPr>
          <p:nvPr>
            <p:ph type="body" idx="1"/>
          </p:nvPr>
        </p:nvSpPr>
        <p:spPr>
          <a:xfrm>
            <a:off x="1066800" y="3212976"/>
            <a:ext cx="7315200" cy="1944216"/>
          </a:xfrm>
        </p:spPr>
        <p:txBody>
          <a:bodyPr/>
          <a:lstStyle/>
          <a:p>
            <a:pPr marL="0" indent="0" algn="ctr">
              <a:lnSpc>
                <a:spcPct val="80000"/>
              </a:lnSpc>
              <a:buNone/>
            </a:pPr>
            <a:r>
              <a:rPr lang="it-IT" altLang="ko-KR" sz="2800" dirty="0">
                <a:solidFill>
                  <a:schemeClr val="accent1"/>
                </a:solidFill>
                <a:latin typeface="Verdana" panose="020B0604030504040204" pitchFamily="34" charset="0"/>
                <a:ea typeface="굴림" panose="020B0503020000020004" pitchFamily="34" charset="-127"/>
              </a:rPr>
              <a:t>SCAMBIO DI INFORMAZIONI E DI INFLUENZAMENTO RECIPROCO CHE AVVIENE IN UN DETERMINATO CONTESTO</a:t>
            </a:r>
          </a:p>
          <a:p>
            <a:pPr marL="0" indent="0" algn="ctr">
              <a:lnSpc>
                <a:spcPct val="80000"/>
              </a:lnSpc>
              <a:buNone/>
            </a:pPr>
            <a:endParaRPr lang="it-IT" altLang="ko-KR" sz="2800" dirty="0">
              <a:solidFill>
                <a:schemeClr val="accent1"/>
              </a:solidFill>
              <a:latin typeface="Verdana" panose="020B0604030504040204" pitchFamily="34" charset="0"/>
              <a:ea typeface="굴림" panose="020B0503020000020004" pitchFamily="34" charset="-127"/>
            </a:endParaRPr>
          </a:p>
          <a:p>
            <a:pPr marL="0" indent="0" algn="ctr">
              <a:lnSpc>
                <a:spcPct val="80000"/>
              </a:lnSpc>
              <a:buNone/>
            </a:pPr>
            <a:endParaRPr lang="it-IT" altLang="ko-KR" sz="2800" dirty="0">
              <a:solidFill>
                <a:schemeClr val="accent1"/>
              </a:solidFill>
              <a:latin typeface="Verdana" panose="020B0604030504040204" pitchFamily="34" charset="0"/>
              <a:ea typeface="굴림" panose="020B0503020000020004" pitchFamily="34" charset="-127"/>
            </a:endParaRPr>
          </a:p>
          <a:p>
            <a:pPr marL="0" indent="0" algn="ctr">
              <a:lnSpc>
                <a:spcPct val="80000"/>
              </a:lnSpc>
              <a:buNone/>
            </a:pPr>
            <a:r>
              <a:rPr lang="it-IT" altLang="ko-KR" sz="2800" dirty="0">
                <a:solidFill>
                  <a:schemeClr val="accent1"/>
                </a:solidFill>
                <a:latin typeface="Verdana" panose="020B0604030504040204" pitchFamily="34" charset="0"/>
                <a:ea typeface="굴림" panose="020B0503020000020004" pitchFamily="34" charset="-127"/>
              </a:rPr>
              <a:t>          (P. WATZLAVICK)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34BB604-0BD5-40CB-90E6-2ADE4AE05769}"/>
              </a:ext>
            </a:extLst>
          </p:cNvPr>
          <p:cNvSpPr>
            <a:spLocks noGrp="1" noChangeArrowheads="1"/>
          </p:cNvSpPr>
          <p:nvPr>
            <p:ph type="title"/>
          </p:nvPr>
        </p:nvSpPr>
        <p:spPr>
          <a:xfrm>
            <a:off x="1835696" y="267469"/>
            <a:ext cx="6934200" cy="715963"/>
          </a:xfrm>
        </p:spPr>
        <p:txBody>
          <a:bodyPr/>
          <a:lstStyle/>
          <a:p>
            <a:r>
              <a:rPr lang="en-US" altLang="it-IT" sz="2800" b="1" dirty="0" err="1">
                <a:solidFill>
                  <a:schemeClr val="accent1"/>
                </a:solidFill>
              </a:rPr>
              <a:t>Funzioni</a:t>
            </a:r>
            <a:r>
              <a:rPr lang="en-US" altLang="it-IT" sz="2800" b="1" dirty="0">
                <a:solidFill>
                  <a:schemeClr val="accent1"/>
                </a:solidFill>
              </a:rPr>
              <a:t> </a:t>
            </a:r>
            <a:r>
              <a:rPr lang="en-US" altLang="it-IT" sz="2800" b="1" dirty="0" err="1">
                <a:solidFill>
                  <a:schemeClr val="accent1"/>
                </a:solidFill>
              </a:rPr>
              <a:t>della</a:t>
            </a:r>
            <a:r>
              <a:rPr lang="en-US" altLang="it-IT" sz="2800" b="1" dirty="0">
                <a:solidFill>
                  <a:schemeClr val="accent1"/>
                </a:solidFill>
              </a:rPr>
              <a:t> </a:t>
            </a:r>
            <a:r>
              <a:rPr lang="en-US" altLang="it-IT" sz="2800" b="1" dirty="0" err="1">
                <a:solidFill>
                  <a:schemeClr val="accent1"/>
                </a:solidFill>
              </a:rPr>
              <a:t>comunicazione</a:t>
            </a:r>
            <a:r>
              <a:rPr lang="en-US" altLang="it-IT" sz="2800" b="1" dirty="0">
                <a:solidFill>
                  <a:schemeClr val="accent1"/>
                </a:solidFill>
              </a:rPr>
              <a:t> </a:t>
            </a:r>
            <a:r>
              <a:rPr lang="en-US" altLang="it-IT" sz="2800" b="1" dirty="0" err="1">
                <a:solidFill>
                  <a:schemeClr val="accent1"/>
                </a:solidFill>
              </a:rPr>
              <a:t>verbale</a:t>
            </a:r>
            <a:endParaRPr lang="en-US" altLang="it-IT" sz="2800" b="1" dirty="0">
              <a:solidFill>
                <a:schemeClr val="accent1"/>
              </a:solidFill>
            </a:endParaRPr>
          </a:p>
        </p:txBody>
      </p:sp>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2030288" y="1052736"/>
            <a:ext cx="6934200" cy="4122210"/>
          </a:xfrm>
        </p:spPr>
        <p:txBody>
          <a:bodyPr/>
          <a:lstStyle/>
          <a:p>
            <a:pPr marL="457200" indent="-457200">
              <a:lnSpc>
                <a:spcPct val="80000"/>
              </a:lnSpc>
              <a:buAutoNum type="arabicPeriod"/>
            </a:pPr>
            <a:r>
              <a:rPr lang="it-IT" altLang="it-IT" sz="2000" dirty="0">
                <a:solidFill>
                  <a:schemeClr val="bg2"/>
                </a:solidFill>
              </a:rPr>
              <a:t>Strumentale: compiere o conseguire qualcosa.</a:t>
            </a:r>
          </a:p>
          <a:p>
            <a:pPr marL="0" indent="0">
              <a:lnSpc>
                <a:spcPct val="80000"/>
              </a:lnSpc>
              <a:buNone/>
            </a:pPr>
            <a:endParaRPr lang="it-IT" altLang="it-IT" sz="2000" dirty="0">
              <a:solidFill>
                <a:schemeClr val="bg2"/>
              </a:solidFill>
            </a:endParaRPr>
          </a:p>
          <a:p>
            <a:pPr marL="0" indent="0">
              <a:lnSpc>
                <a:spcPct val="80000"/>
              </a:lnSpc>
              <a:buNone/>
            </a:pPr>
            <a:r>
              <a:rPr lang="it-IT" altLang="it-IT" sz="2000" dirty="0">
                <a:solidFill>
                  <a:schemeClr val="bg2"/>
                </a:solidFill>
              </a:rPr>
              <a:t>2. Di controllo: fare in modo che qualcuno si comporti in una data maniera.</a:t>
            </a:r>
          </a:p>
          <a:p>
            <a:pPr marL="0" indent="0">
              <a:lnSpc>
                <a:spcPct val="80000"/>
              </a:lnSpc>
              <a:buNone/>
            </a:pPr>
            <a:endParaRPr lang="it-IT" altLang="it-IT" sz="2000" dirty="0">
              <a:solidFill>
                <a:schemeClr val="bg2"/>
              </a:solidFill>
            </a:endParaRPr>
          </a:p>
          <a:p>
            <a:pPr marL="0" indent="0">
              <a:lnSpc>
                <a:spcPct val="80000"/>
              </a:lnSpc>
              <a:buNone/>
            </a:pPr>
            <a:r>
              <a:rPr lang="it-IT" altLang="it-IT" sz="2000" dirty="0">
                <a:solidFill>
                  <a:schemeClr val="bg2"/>
                </a:solidFill>
              </a:rPr>
              <a:t>3. Informativa: scoprire o spiegare qualcosa.</a:t>
            </a:r>
          </a:p>
          <a:p>
            <a:pPr marL="0" indent="0">
              <a:lnSpc>
                <a:spcPct val="80000"/>
              </a:lnSpc>
              <a:buNone/>
            </a:pPr>
            <a:endParaRPr lang="it-IT" altLang="it-IT" sz="2000" dirty="0">
              <a:solidFill>
                <a:schemeClr val="bg2"/>
              </a:solidFill>
            </a:endParaRPr>
          </a:p>
          <a:p>
            <a:pPr marL="0" indent="0">
              <a:lnSpc>
                <a:spcPct val="80000"/>
              </a:lnSpc>
              <a:buNone/>
            </a:pPr>
            <a:r>
              <a:rPr lang="it-IT" altLang="it-IT" sz="2000" dirty="0">
                <a:solidFill>
                  <a:schemeClr val="bg2"/>
                </a:solidFill>
              </a:rPr>
              <a:t>4. Espressiva: esprimere i propri sentimenti.</a:t>
            </a:r>
          </a:p>
          <a:p>
            <a:pPr marL="0" indent="0">
              <a:lnSpc>
                <a:spcPct val="80000"/>
              </a:lnSpc>
              <a:buNone/>
            </a:pPr>
            <a:endParaRPr lang="it-IT" altLang="it-IT" sz="2000" dirty="0">
              <a:solidFill>
                <a:schemeClr val="bg2"/>
              </a:solidFill>
            </a:endParaRPr>
          </a:p>
          <a:p>
            <a:pPr marL="0" indent="0">
              <a:lnSpc>
                <a:spcPct val="80000"/>
              </a:lnSpc>
              <a:buNone/>
            </a:pPr>
            <a:r>
              <a:rPr lang="it-IT" altLang="it-IT" sz="2000" dirty="0">
                <a:solidFill>
                  <a:schemeClr val="bg2"/>
                </a:solidFill>
              </a:rPr>
              <a:t>5. Di contatto sociale: fine a se stessa, per il gusto di stare in compagnia. </a:t>
            </a:r>
          </a:p>
          <a:p>
            <a:pPr marL="0" indent="0">
              <a:lnSpc>
                <a:spcPct val="80000"/>
              </a:lnSpc>
              <a:buNone/>
            </a:pPr>
            <a:endParaRPr lang="it-IT" altLang="it-IT" sz="2000" dirty="0">
              <a:solidFill>
                <a:schemeClr val="bg2"/>
              </a:solidFill>
            </a:endParaRPr>
          </a:p>
          <a:p>
            <a:pPr marL="0" indent="0">
              <a:lnSpc>
                <a:spcPct val="80000"/>
              </a:lnSpc>
              <a:buNone/>
            </a:pPr>
            <a:r>
              <a:rPr lang="it-IT" altLang="it-IT" sz="2000" dirty="0">
                <a:solidFill>
                  <a:schemeClr val="bg2"/>
                </a:solidFill>
              </a:rPr>
              <a:t>6. Di alleviamento dell’ansia: dar sollievo ad una propria preoccupazione.</a:t>
            </a:r>
          </a:p>
          <a:p>
            <a:pPr marL="0" indent="0">
              <a:lnSpc>
                <a:spcPct val="80000"/>
              </a:lnSpc>
              <a:buNone/>
            </a:pPr>
            <a:endParaRPr lang="it-IT" altLang="it-IT" sz="2000" dirty="0">
              <a:solidFill>
                <a:schemeClr val="bg2"/>
              </a:solidFill>
            </a:endParaRPr>
          </a:p>
          <a:p>
            <a:pPr marL="0" indent="0">
              <a:lnSpc>
                <a:spcPct val="80000"/>
              </a:lnSpc>
              <a:buNone/>
            </a:pPr>
            <a:r>
              <a:rPr lang="it-IT" altLang="it-IT" sz="2000" dirty="0">
                <a:solidFill>
                  <a:schemeClr val="bg2"/>
                </a:solidFill>
              </a:rPr>
              <a:t>7. Di stimolazione: in risposta all’ambiente.</a:t>
            </a:r>
          </a:p>
          <a:p>
            <a:pPr marL="0" indent="0">
              <a:lnSpc>
                <a:spcPct val="80000"/>
              </a:lnSpc>
              <a:buNone/>
            </a:pPr>
            <a:endParaRPr lang="it-IT" altLang="it-IT" sz="2000" dirty="0">
              <a:solidFill>
                <a:schemeClr val="bg2"/>
              </a:solidFill>
            </a:endParaRPr>
          </a:p>
          <a:p>
            <a:pPr marL="0" indent="0">
              <a:lnSpc>
                <a:spcPct val="80000"/>
              </a:lnSpc>
              <a:buNone/>
            </a:pPr>
            <a:r>
              <a:rPr lang="it-IT" altLang="it-IT" sz="2000" dirty="0">
                <a:solidFill>
                  <a:schemeClr val="bg2"/>
                </a:solidFill>
              </a:rPr>
              <a:t>8. Legata al ruolo: perché la situazione lo richiede.</a:t>
            </a:r>
          </a:p>
          <a:p>
            <a:pPr marL="0" indent="0">
              <a:lnSpc>
                <a:spcPct val="80000"/>
              </a:lnSpc>
              <a:buNone/>
            </a:pPr>
            <a:endParaRPr lang="it-IT" altLang="it-IT" sz="2000" dirty="0">
              <a:solidFill>
                <a:schemeClr val="bg2"/>
              </a:solidFill>
            </a:endParaRPr>
          </a:p>
        </p:txBody>
      </p:sp>
    </p:spTree>
    <p:extLst>
      <p:ext uri="{BB962C8B-B14F-4D97-AF65-F5344CB8AC3E}">
        <p14:creationId xmlns:p14="http://schemas.microsoft.com/office/powerpoint/2010/main" val="380474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Effect transition="in" filter="fade">
                                      <p:cBhvr>
                                        <p:cTn id="13" dur="1000"/>
                                        <p:tgtEl>
                                          <p:spTgt spid="4099">
                                            <p:txEl>
                                              <p:pRg st="0" end="0"/>
                                            </p:txEl>
                                          </p:spTgt>
                                        </p:tgtEl>
                                      </p:cBhvr>
                                    </p:animEffect>
                                    <p:anim calcmode="lin" valueType="num">
                                      <p:cBhvr>
                                        <p:cTn id="14"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099">
                                            <p:txEl>
                                              <p:pRg st="2" end="2"/>
                                            </p:txEl>
                                          </p:spTgt>
                                        </p:tgtEl>
                                        <p:attrNameLst>
                                          <p:attrName>style.visibility</p:attrName>
                                        </p:attrNameLst>
                                      </p:cBhvr>
                                      <p:to>
                                        <p:strVal val="visible"/>
                                      </p:to>
                                    </p:set>
                                    <p:animEffect transition="in" filter="fade">
                                      <p:cBhvr>
                                        <p:cTn id="20" dur="1000"/>
                                        <p:tgtEl>
                                          <p:spTgt spid="4099">
                                            <p:txEl>
                                              <p:pRg st="2" end="2"/>
                                            </p:txEl>
                                          </p:spTgt>
                                        </p:tgtEl>
                                      </p:cBhvr>
                                    </p:animEffect>
                                    <p:anim calcmode="lin" valueType="num">
                                      <p:cBhvr>
                                        <p:cTn id="21"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1000"/>
                                        <p:tgtEl>
                                          <p:spTgt spid="4099">
                                            <p:txEl>
                                              <p:pRg st="4" end="4"/>
                                            </p:txEl>
                                          </p:spTgt>
                                        </p:tgtEl>
                                      </p:cBhvr>
                                    </p:animEffect>
                                    <p:anim calcmode="lin" valueType="num">
                                      <p:cBhvr>
                                        <p:cTn id="28"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099">
                                            <p:txEl>
                                              <p:pRg st="6" end="6"/>
                                            </p:txEl>
                                          </p:spTgt>
                                        </p:tgtEl>
                                        <p:attrNameLst>
                                          <p:attrName>style.visibility</p:attrName>
                                        </p:attrNameLst>
                                      </p:cBhvr>
                                      <p:to>
                                        <p:strVal val="visible"/>
                                      </p:to>
                                    </p:set>
                                    <p:animEffect transition="in" filter="fade">
                                      <p:cBhvr>
                                        <p:cTn id="34" dur="1000"/>
                                        <p:tgtEl>
                                          <p:spTgt spid="4099">
                                            <p:txEl>
                                              <p:pRg st="6" end="6"/>
                                            </p:txEl>
                                          </p:spTgt>
                                        </p:tgtEl>
                                      </p:cBhvr>
                                    </p:animEffect>
                                    <p:anim calcmode="lin" valueType="num">
                                      <p:cBhvr>
                                        <p:cTn id="35"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4099">
                                            <p:txEl>
                                              <p:pRg st="8" end="8"/>
                                            </p:txEl>
                                          </p:spTgt>
                                        </p:tgtEl>
                                        <p:attrNameLst>
                                          <p:attrName>style.visibility</p:attrName>
                                        </p:attrNameLst>
                                      </p:cBhvr>
                                      <p:to>
                                        <p:strVal val="visible"/>
                                      </p:to>
                                    </p:set>
                                    <p:animEffect transition="in" filter="fade">
                                      <p:cBhvr>
                                        <p:cTn id="41" dur="1000"/>
                                        <p:tgtEl>
                                          <p:spTgt spid="4099">
                                            <p:txEl>
                                              <p:pRg st="8" end="8"/>
                                            </p:txEl>
                                          </p:spTgt>
                                        </p:tgtEl>
                                      </p:cBhvr>
                                    </p:animEffect>
                                    <p:anim calcmode="lin" valueType="num">
                                      <p:cBhvr>
                                        <p:cTn id="42"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099">
                                            <p:txEl>
                                              <p:pRg st="10" end="10"/>
                                            </p:txEl>
                                          </p:spTgt>
                                        </p:tgtEl>
                                        <p:attrNameLst>
                                          <p:attrName>style.visibility</p:attrName>
                                        </p:attrNameLst>
                                      </p:cBhvr>
                                      <p:to>
                                        <p:strVal val="visible"/>
                                      </p:to>
                                    </p:set>
                                    <p:animEffect transition="in" filter="fade">
                                      <p:cBhvr>
                                        <p:cTn id="48" dur="1000"/>
                                        <p:tgtEl>
                                          <p:spTgt spid="4099">
                                            <p:txEl>
                                              <p:pRg st="10" end="10"/>
                                            </p:txEl>
                                          </p:spTgt>
                                        </p:tgtEl>
                                      </p:cBhvr>
                                    </p:animEffect>
                                    <p:anim calcmode="lin" valueType="num">
                                      <p:cBhvr>
                                        <p:cTn id="49"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099">
                                            <p:txEl>
                                              <p:pRg st="12" end="12"/>
                                            </p:txEl>
                                          </p:spTgt>
                                        </p:tgtEl>
                                        <p:attrNameLst>
                                          <p:attrName>style.visibility</p:attrName>
                                        </p:attrNameLst>
                                      </p:cBhvr>
                                      <p:to>
                                        <p:strVal val="visible"/>
                                      </p:to>
                                    </p:set>
                                    <p:animEffect transition="in" filter="fade">
                                      <p:cBhvr>
                                        <p:cTn id="55" dur="1000"/>
                                        <p:tgtEl>
                                          <p:spTgt spid="4099">
                                            <p:txEl>
                                              <p:pRg st="12" end="12"/>
                                            </p:txEl>
                                          </p:spTgt>
                                        </p:tgtEl>
                                      </p:cBhvr>
                                    </p:animEffect>
                                    <p:anim calcmode="lin" valueType="num">
                                      <p:cBhvr>
                                        <p:cTn id="56" dur="1000" fill="hold"/>
                                        <p:tgtEl>
                                          <p:spTgt spid="4099">
                                            <p:txEl>
                                              <p:pRg st="12" end="12"/>
                                            </p:txEl>
                                          </p:spTgt>
                                        </p:tgtEl>
                                        <p:attrNameLst>
                                          <p:attrName>ppt_x</p:attrName>
                                        </p:attrNameLst>
                                      </p:cBhvr>
                                      <p:tavLst>
                                        <p:tav tm="0">
                                          <p:val>
                                            <p:strVal val="#ppt_x"/>
                                          </p:val>
                                        </p:tav>
                                        <p:tav tm="100000">
                                          <p:val>
                                            <p:strVal val="#ppt_x"/>
                                          </p:val>
                                        </p:tav>
                                      </p:tavLst>
                                    </p:anim>
                                    <p:anim calcmode="lin" valueType="num">
                                      <p:cBhvr>
                                        <p:cTn id="57" dur="1000" fill="hold"/>
                                        <p:tgtEl>
                                          <p:spTgt spid="4099">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4099">
                                            <p:txEl>
                                              <p:pRg st="14" end="14"/>
                                            </p:txEl>
                                          </p:spTgt>
                                        </p:tgtEl>
                                        <p:attrNameLst>
                                          <p:attrName>style.visibility</p:attrName>
                                        </p:attrNameLst>
                                      </p:cBhvr>
                                      <p:to>
                                        <p:strVal val="visible"/>
                                      </p:to>
                                    </p:set>
                                    <p:animEffect transition="in" filter="fade">
                                      <p:cBhvr>
                                        <p:cTn id="62" dur="1000"/>
                                        <p:tgtEl>
                                          <p:spTgt spid="4099">
                                            <p:txEl>
                                              <p:pRg st="14" end="14"/>
                                            </p:txEl>
                                          </p:spTgt>
                                        </p:tgtEl>
                                      </p:cBhvr>
                                    </p:animEffect>
                                    <p:anim calcmode="lin" valueType="num">
                                      <p:cBhvr>
                                        <p:cTn id="63" dur="1000" fill="hold"/>
                                        <p:tgtEl>
                                          <p:spTgt spid="4099">
                                            <p:txEl>
                                              <p:pRg st="14" end="14"/>
                                            </p:txEl>
                                          </p:spTgt>
                                        </p:tgtEl>
                                        <p:attrNameLst>
                                          <p:attrName>ppt_x</p:attrName>
                                        </p:attrNameLst>
                                      </p:cBhvr>
                                      <p:tavLst>
                                        <p:tav tm="0">
                                          <p:val>
                                            <p:strVal val="#ppt_x"/>
                                          </p:val>
                                        </p:tav>
                                        <p:tav tm="100000">
                                          <p:val>
                                            <p:strVal val="#ppt_x"/>
                                          </p:val>
                                        </p:tav>
                                      </p:tavLst>
                                    </p:anim>
                                    <p:anim calcmode="lin" valueType="num">
                                      <p:cBhvr>
                                        <p:cTn id="64" dur="1000" fill="hold"/>
                                        <p:tgtEl>
                                          <p:spTgt spid="4099">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34BB604-0BD5-40CB-90E6-2ADE4AE05769}"/>
              </a:ext>
            </a:extLst>
          </p:cNvPr>
          <p:cNvSpPr>
            <a:spLocks noGrp="1" noChangeArrowheads="1"/>
          </p:cNvSpPr>
          <p:nvPr>
            <p:ph type="title"/>
          </p:nvPr>
        </p:nvSpPr>
        <p:spPr>
          <a:xfrm>
            <a:off x="1835696" y="267469"/>
            <a:ext cx="6934200" cy="715963"/>
          </a:xfrm>
        </p:spPr>
        <p:txBody>
          <a:bodyPr/>
          <a:lstStyle/>
          <a:p>
            <a:r>
              <a:rPr lang="en-US" altLang="it-IT" sz="2800" b="1" dirty="0" err="1">
                <a:solidFill>
                  <a:schemeClr val="accent1"/>
                </a:solidFill>
              </a:rPr>
              <a:t>Funzioni</a:t>
            </a:r>
            <a:r>
              <a:rPr lang="en-US" altLang="it-IT" sz="2800" b="1" dirty="0">
                <a:solidFill>
                  <a:schemeClr val="accent1"/>
                </a:solidFill>
              </a:rPr>
              <a:t> </a:t>
            </a:r>
            <a:r>
              <a:rPr lang="en-US" altLang="it-IT" sz="2800" b="1" dirty="0" err="1">
                <a:solidFill>
                  <a:schemeClr val="accent1"/>
                </a:solidFill>
              </a:rPr>
              <a:t>comunicazione</a:t>
            </a:r>
            <a:r>
              <a:rPr lang="en-US" altLang="it-IT" sz="2800" b="1" dirty="0">
                <a:solidFill>
                  <a:schemeClr val="accent1"/>
                </a:solidFill>
              </a:rPr>
              <a:t> non </a:t>
            </a:r>
            <a:r>
              <a:rPr lang="en-US" altLang="it-IT" sz="2800" b="1" dirty="0" err="1">
                <a:solidFill>
                  <a:schemeClr val="accent1"/>
                </a:solidFill>
              </a:rPr>
              <a:t>verbale</a:t>
            </a:r>
            <a:endParaRPr lang="en-US" altLang="it-IT" sz="2800" b="1" dirty="0">
              <a:solidFill>
                <a:schemeClr val="accent1"/>
              </a:solidFill>
            </a:endParaRPr>
          </a:p>
        </p:txBody>
      </p:sp>
      <p:sp>
        <p:nvSpPr>
          <p:cNvPr id="4099" name="Rectangle 3">
            <a:extLst>
              <a:ext uri="{FF2B5EF4-FFF2-40B4-BE49-F238E27FC236}">
                <a16:creationId xmlns:a16="http://schemas.microsoft.com/office/drawing/2014/main" id="{14B561D0-55B7-40E2-B37D-FB209A869B2A}"/>
              </a:ext>
            </a:extLst>
          </p:cNvPr>
          <p:cNvSpPr>
            <a:spLocks noGrp="1" noChangeArrowheads="1"/>
          </p:cNvSpPr>
          <p:nvPr>
            <p:ph type="body" idx="1"/>
          </p:nvPr>
        </p:nvSpPr>
        <p:spPr>
          <a:xfrm>
            <a:off x="2030288" y="1268760"/>
            <a:ext cx="6934200" cy="4248472"/>
          </a:xfrm>
        </p:spPr>
        <p:txBody>
          <a:bodyPr/>
          <a:lstStyle/>
          <a:p>
            <a:pPr marL="457200" indent="-457200">
              <a:lnSpc>
                <a:spcPct val="80000"/>
              </a:lnSpc>
              <a:buAutoNum type="arabicPeriod"/>
            </a:pPr>
            <a:r>
              <a:rPr lang="it-IT" altLang="it-IT" sz="2000" dirty="0">
                <a:solidFill>
                  <a:schemeClr val="bg2"/>
                </a:solidFill>
              </a:rPr>
              <a:t>Gestione della situazione sociale: il messaggio non verbale che precede, che rafforza o che contrasta con il messaggio verbale.</a:t>
            </a:r>
          </a:p>
          <a:p>
            <a:pPr marL="0" indent="0">
              <a:lnSpc>
                <a:spcPct val="80000"/>
              </a:lnSpc>
              <a:buNone/>
            </a:pPr>
            <a:endParaRPr lang="it-IT" altLang="it-IT" sz="2000" dirty="0">
              <a:solidFill>
                <a:schemeClr val="bg2"/>
              </a:solidFill>
            </a:endParaRPr>
          </a:p>
          <a:p>
            <a:pPr marL="0" indent="0">
              <a:lnSpc>
                <a:spcPct val="80000"/>
              </a:lnSpc>
              <a:buNone/>
            </a:pPr>
            <a:r>
              <a:rPr lang="it-IT" altLang="it-IT" sz="2000" dirty="0">
                <a:solidFill>
                  <a:schemeClr val="bg2"/>
                </a:solidFill>
              </a:rPr>
              <a:t>2. Autopresentazione: i “segnali.”</a:t>
            </a:r>
          </a:p>
          <a:p>
            <a:pPr marL="0" indent="0">
              <a:lnSpc>
                <a:spcPct val="80000"/>
              </a:lnSpc>
              <a:buNone/>
            </a:pPr>
            <a:endParaRPr lang="it-IT" altLang="it-IT" sz="2000" dirty="0">
              <a:solidFill>
                <a:schemeClr val="bg2"/>
              </a:solidFill>
            </a:endParaRPr>
          </a:p>
          <a:p>
            <a:pPr marL="0" indent="0">
              <a:lnSpc>
                <a:spcPct val="80000"/>
              </a:lnSpc>
              <a:buNone/>
            </a:pPr>
            <a:r>
              <a:rPr lang="it-IT" altLang="it-IT" sz="2000" dirty="0">
                <a:solidFill>
                  <a:schemeClr val="bg2"/>
                </a:solidFill>
              </a:rPr>
              <a:t>3. Comunicazione degli stati emotivi: espressioni facciali, postura, gestualità, distanza, sguardo.</a:t>
            </a:r>
          </a:p>
          <a:p>
            <a:pPr marL="0" indent="0">
              <a:lnSpc>
                <a:spcPct val="80000"/>
              </a:lnSpc>
              <a:buNone/>
            </a:pPr>
            <a:endParaRPr lang="it-IT" altLang="it-IT" sz="2000" dirty="0">
              <a:solidFill>
                <a:schemeClr val="bg2"/>
              </a:solidFill>
            </a:endParaRPr>
          </a:p>
          <a:p>
            <a:pPr marL="0" indent="0">
              <a:lnSpc>
                <a:spcPct val="80000"/>
              </a:lnSpc>
              <a:buNone/>
            </a:pPr>
            <a:r>
              <a:rPr lang="it-IT" altLang="it-IT" sz="2000" dirty="0">
                <a:solidFill>
                  <a:schemeClr val="bg2"/>
                </a:solidFill>
              </a:rPr>
              <a:t>4. Comunicazione degli atteggiamenti: atteggiamenti temporanei, la mimica.</a:t>
            </a:r>
          </a:p>
          <a:p>
            <a:pPr marL="0" indent="0">
              <a:lnSpc>
                <a:spcPct val="80000"/>
              </a:lnSpc>
              <a:buNone/>
            </a:pPr>
            <a:endParaRPr lang="it-IT" altLang="it-IT" sz="2000" dirty="0">
              <a:solidFill>
                <a:schemeClr val="bg2"/>
              </a:solidFill>
            </a:endParaRPr>
          </a:p>
          <a:p>
            <a:pPr marL="0" indent="0">
              <a:lnSpc>
                <a:spcPct val="80000"/>
              </a:lnSpc>
              <a:buNone/>
            </a:pPr>
            <a:r>
              <a:rPr lang="it-IT" altLang="it-IT" sz="2000" dirty="0">
                <a:solidFill>
                  <a:schemeClr val="bg2"/>
                </a:solidFill>
              </a:rPr>
              <a:t>5. Controllo del canale: azioni per il controllo del canale verbale.</a:t>
            </a:r>
          </a:p>
        </p:txBody>
      </p:sp>
    </p:spTree>
    <p:extLst>
      <p:ext uri="{BB962C8B-B14F-4D97-AF65-F5344CB8AC3E}">
        <p14:creationId xmlns:p14="http://schemas.microsoft.com/office/powerpoint/2010/main" val="3381091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Effect transition="in" filter="fade">
                                      <p:cBhvr>
                                        <p:cTn id="13" dur="1000"/>
                                        <p:tgtEl>
                                          <p:spTgt spid="4099">
                                            <p:txEl>
                                              <p:pRg st="0" end="0"/>
                                            </p:txEl>
                                          </p:spTgt>
                                        </p:tgtEl>
                                      </p:cBhvr>
                                    </p:animEffect>
                                    <p:anim calcmode="lin" valueType="num">
                                      <p:cBhvr>
                                        <p:cTn id="14"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099">
                                            <p:txEl>
                                              <p:pRg st="2" end="2"/>
                                            </p:txEl>
                                          </p:spTgt>
                                        </p:tgtEl>
                                        <p:attrNameLst>
                                          <p:attrName>style.visibility</p:attrName>
                                        </p:attrNameLst>
                                      </p:cBhvr>
                                      <p:to>
                                        <p:strVal val="visible"/>
                                      </p:to>
                                    </p:set>
                                    <p:animEffect transition="in" filter="fade">
                                      <p:cBhvr>
                                        <p:cTn id="20" dur="1000"/>
                                        <p:tgtEl>
                                          <p:spTgt spid="4099">
                                            <p:txEl>
                                              <p:pRg st="2" end="2"/>
                                            </p:txEl>
                                          </p:spTgt>
                                        </p:tgtEl>
                                      </p:cBhvr>
                                    </p:animEffect>
                                    <p:anim calcmode="lin" valueType="num">
                                      <p:cBhvr>
                                        <p:cTn id="21"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1000"/>
                                        <p:tgtEl>
                                          <p:spTgt spid="4099">
                                            <p:txEl>
                                              <p:pRg st="4" end="4"/>
                                            </p:txEl>
                                          </p:spTgt>
                                        </p:tgtEl>
                                      </p:cBhvr>
                                    </p:animEffect>
                                    <p:anim calcmode="lin" valueType="num">
                                      <p:cBhvr>
                                        <p:cTn id="28"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099">
                                            <p:txEl>
                                              <p:pRg st="6" end="6"/>
                                            </p:txEl>
                                          </p:spTgt>
                                        </p:tgtEl>
                                        <p:attrNameLst>
                                          <p:attrName>style.visibility</p:attrName>
                                        </p:attrNameLst>
                                      </p:cBhvr>
                                      <p:to>
                                        <p:strVal val="visible"/>
                                      </p:to>
                                    </p:set>
                                    <p:animEffect transition="in" filter="fade">
                                      <p:cBhvr>
                                        <p:cTn id="34" dur="1000"/>
                                        <p:tgtEl>
                                          <p:spTgt spid="4099">
                                            <p:txEl>
                                              <p:pRg st="6" end="6"/>
                                            </p:txEl>
                                          </p:spTgt>
                                        </p:tgtEl>
                                      </p:cBhvr>
                                    </p:animEffect>
                                    <p:anim calcmode="lin" valueType="num">
                                      <p:cBhvr>
                                        <p:cTn id="35"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4099">
                                            <p:txEl>
                                              <p:pRg st="8" end="8"/>
                                            </p:txEl>
                                          </p:spTgt>
                                        </p:tgtEl>
                                        <p:attrNameLst>
                                          <p:attrName>style.visibility</p:attrName>
                                        </p:attrNameLst>
                                      </p:cBhvr>
                                      <p:to>
                                        <p:strVal val="visible"/>
                                      </p:to>
                                    </p:set>
                                    <p:animEffect transition="in" filter="fade">
                                      <p:cBhvr>
                                        <p:cTn id="41" dur="1000"/>
                                        <p:tgtEl>
                                          <p:spTgt spid="4099">
                                            <p:txEl>
                                              <p:pRg st="8" end="8"/>
                                            </p:txEl>
                                          </p:spTgt>
                                        </p:tgtEl>
                                      </p:cBhvr>
                                    </p:animEffect>
                                    <p:anim calcmode="lin" valueType="num">
                                      <p:cBhvr>
                                        <p:cTn id="42"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theme/theme1.xml><?xml version="1.0" encoding="utf-8"?>
<a:theme xmlns:a="http://schemas.openxmlformats.org/drawingml/2006/main" name="powerpoint-template-24">
  <a:themeElements>
    <a:clrScheme name="">
      <a:dk1>
        <a:srgbClr val="808080"/>
      </a:dk1>
      <a:lt1>
        <a:srgbClr val="FFFFFF"/>
      </a:lt1>
      <a:dk2>
        <a:srgbClr val="FFFFFF"/>
      </a:dk2>
      <a:lt2>
        <a:srgbClr val="0120BD"/>
      </a:lt2>
      <a:accent1>
        <a:srgbClr val="C300E6"/>
      </a:accent1>
      <a:accent2>
        <a:srgbClr val="F96F1C"/>
      </a:accent2>
      <a:accent3>
        <a:srgbClr val="FFFFFF"/>
      </a:accent3>
      <a:accent4>
        <a:srgbClr val="6C6C6C"/>
      </a:accent4>
      <a:accent5>
        <a:srgbClr val="DEAAF0"/>
      </a:accent5>
      <a:accent6>
        <a:srgbClr val="E26418"/>
      </a:accent6>
      <a:hlink>
        <a:srgbClr val="FFBF07"/>
      </a:hlink>
      <a:folHlink>
        <a:srgbClr val="5F5F5F"/>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FBB240"/>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FE564C"/>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BB2A32"/>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E84A25"/>
        </a:lt2>
        <a:accent1>
          <a:srgbClr val="ED6A24"/>
        </a:accent1>
        <a:accent2>
          <a:srgbClr val="F99E1C"/>
        </a:accent2>
        <a:accent3>
          <a:srgbClr val="FFFFFF"/>
        </a:accent3>
        <a:accent4>
          <a:srgbClr val="404040"/>
        </a:accent4>
        <a:accent5>
          <a:srgbClr val="F4B9AC"/>
        </a:accent5>
        <a:accent6>
          <a:srgbClr val="E28F18"/>
        </a:accent6>
        <a:hlink>
          <a:srgbClr val="F1B54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AE6310"/>
        </a:lt2>
        <a:accent1>
          <a:srgbClr val="E79613"/>
        </a:accent1>
        <a:accent2>
          <a:srgbClr val="E1720D"/>
        </a:accent2>
        <a:accent3>
          <a:srgbClr val="FFFFFF"/>
        </a:accent3>
        <a:accent4>
          <a:srgbClr val="404040"/>
        </a:accent4>
        <a:accent5>
          <a:srgbClr val="F1C9AA"/>
        </a:accent5>
        <a:accent6>
          <a:srgbClr val="CC670B"/>
        </a:accent6>
        <a:hlink>
          <a:srgbClr val="C6470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AF5612"/>
        </a:lt2>
        <a:accent1>
          <a:srgbClr val="CB882F"/>
        </a:accent1>
        <a:accent2>
          <a:srgbClr val="E7C432"/>
        </a:accent2>
        <a:accent3>
          <a:srgbClr val="FFFFFF"/>
        </a:accent3>
        <a:accent4>
          <a:srgbClr val="404040"/>
        </a:accent4>
        <a:accent5>
          <a:srgbClr val="E2C3AD"/>
        </a:accent5>
        <a:accent6>
          <a:srgbClr val="D1B12C"/>
        </a:accent6>
        <a:hlink>
          <a:srgbClr val="EECA3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9A5E40"/>
        </a:lt2>
        <a:accent1>
          <a:srgbClr val="AE7750"/>
        </a:accent1>
        <a:accent2>
          <a:srgbClr val="C08D60"/>
        </a:accent2>
        <a:accent3>
          <a:srgbClr val="FFFFFF"/>
        </a:accent3>
        <a:accent4>
          <a:srgbClr val="404040"/>
        </a:accent4>
        <a:accent5>
          <a:srgbClr val="D3BDB3"/>
        </a:accent5>
        <a:accent6>
          <a:srgbClr val="AE7F56"/>
        </a:accent6>
        <a:hlink>
          <a:srgbClr val="CCA47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D1BB77"/>
        </a:lt2>
        <a:accent1>
          <a:srgbClr val="DBBA87"/>
        </a:accent1>
        <a:accent2>
          <a:srgbClr val="E0B265"/>
        </a:accent2>
        <a:accent3>
          <a:srgbClr val="FFFFFF"/>
        </a:accent3>
        <a:accent4>
          <a:srgbClr val="404040"/>
        </a:accent4>
        <a:accent5>
          <a:srgbClr val="EAD9C3"/>
        </a:accent5>
        <a:accent6>
          <a:srgbClr val="CBA15B"/>
        </a:accent6>
        <a:hlink>
          <a:srgbClr val="E9C27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3D3D3"/>
        </a:folHlink>
      </a:clrScheme>
      <a:clrMap bg1="lt1" tx1="dk1" bg2="lt2" tx2="dk2" accent1="accent1" accent2="accent2" accent3="accent3" accent4="accent4" accent5="accent5" accent6="accent6" hlink="hlink" folHlink="folHlink"/>
    </a:extraClrScheme>
    <a:extraClrScheme>
      <a:clrScheme name="powerpoint-template-24 14">
        <a:dk1>
          <a:srgbClr val="FFFFFF"/>
        </a:dk1>
        <a:lt1>
          <a:srgbClr val="FFFFFF"/>
        </a:lt1>
        <a:dk2>
          <a:srgbClr val="FFFFFF"/>
        </a:dk2>
        <a:lt2>
          <a:srgbClr val="45762A"/>
        </a:lt2>
        <a:accent1>
          <a:srgbClr val="42934C"/>
        </a:accent1>
        <a:accent2>
          <a:srgbClr val="34B66A"/>
        </a:accent2>
        <a:accent3>
          <a:srgbClr val="FFFFFF"/>
        </a:accent3>
        <a:accent4>
          <a:srgbClr val="DADADA"/>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5">
        <a:dk1>
          <a:srgbClr val="FFFFFF"/>
        </a:dk1>
        <a:lt1>
          <a:srgbClr val="FFFFFF"/>
        </a:lt1>
        <a:dk2>
          <a:srgbClr val="FFFFFF"/>
        </a:dk2>
        <a:lt2>
          <a:srgbClr val="55A6FE"/>
        </a:lt2>
        <a:accent1>
          <a:srgbClr val="71BBFF"/>
        </a:accent1>
        <a:accent2>
          <a:srgbClr val="74CCFF"/>
        </a:accent2>
        <a:accent3>
          <a:srgbClr val="FFFFFF"/>
        </a:accent3>
        <a:accent4>
          <a:srgbClr val="DADADA"/>
        </a:accent4>
        <a:accent5>
          <a:srgbClr val="BBDAFF"/>
        </a:accent5>
        <a:accent6>
          <a:srgbClr val="68B9E7"/>
        </a:accent6>
        <a:hlink>
          <a:srgbClr val="94D8FF"/>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6">
        <a:dk1>
          <a:srgbClr val="FFFFFF"/>
        </a:dk1>
        <a:lt1>
          <a:srgbClr val="FFFFFF"/>
        </a:lt1>
        <a:dk2>
          <a:srgbClr val="FFFFFF"/>
        </a:dk2>
        <a:lt2>
          <a:srgbClr val="4BA1FF"/>
        </a:lt2>
        <a:accent1>
          <a:srgbClr val="5DB2FF"/>
        </a:accent1>
        <a:accent2>
          <a:srgbClr val="65C8FF"/>
        </a:accent2>
        <a:accent3>
          <a:srgbClr val="FFFFFF"/>
        </a:accent3>
        <a:accent4>
          <a:srgbClr val="DADADA"/>
        </a:accent4>
        <a:accent5>
          <a:srgbClr val="B6D5FF"/>
        </a:accent5>
        <a:accent6>
          <a:srgbClr val="5BB5E7"/>
        </a:accent6>
        <a:hlink>
          <a:srgbClr val="87E1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808080"/>
    </a:dk1>
    <a:lt1>
      <a:srgbClr val="FFFFFF"/>
    </a:lt1>
    <a:dk2>
      <a:srgbClr val="FFFFFF"/>
    </a:dk2>
    <a:lt2>
      <a:srgbClr val="0120BD"/>
    </a:lt2>
    <a:accent1>
      <a:srgbClr val="C300E6"/>
    </a:accent1>
    <a:accent2>
      <a:srgbClr val="F96F1C"/>
    </a:accent2>
    <a:accent3>
      <a:srgbClr val="FFFFFF"/>
    </a:accent3>
    <a:accent4>
      <a:srgbClr val="6C6C6C"/>
    </a:accent4>
    <a:accent5>
      <a:srgbClr val="DEAAF0"/>
    </a:accent5>
    <a:accent6>
      <a:srgbClr val="E26418"/>
    </a:accent6>
    <a:hlink>
      <a:srgbClr val="FFBF07"/>
    </a:hlink>
    <a:folHlink>
      <a:srgbClr val="5F5F5F"/>
    </a:folHlink>
  </a:clrScheme>
</a:themeOverride>
</file>

<file path=ppt/theme/themeOverride2.xml><?xml version="1.0" encoding="utf-8"?>
<a:themeOverride xmlns:a="http://schemas.openxmlformats.org/drawingml/2006/main">
  <a:clrScheme name="">
    <a:dk1>
      <a:srgbClr val="808080"/>
    </a:dk1>
    <a:lt1>
      <a:srgbClr val="FFFFFF"/>
    </a:lt1>
    <a:dk2>
      <a:srgbClr val="FFFFFF"/>
    </a:dk2>
    <a:lt2>
      <a:srgbClr val="0120BD"/>
    </a:lt2>
    <a:accent1>
      <a:srgbClr val="C300E6"/>
    </a:accent1>
    <a:accent2>
      <a:srgbClr val="F96F1C"/>
    </a:accent2>
    <a:accent3>
      <a:srgbClr val="FFFFFF"/>
    </a:accent3>
    <a:accent4>
      <a:srgbClr val="6C6C6C"/>
    </a:accent4>
    <a:accent5>
      <a:srgbClr val="DEAAF0"/>
    </a:accent5>
    <a:accent6>
      <a:srgbClr val="E26418"/>
    </a:accent6>
    <a:hlink>
      <a:srgbClr val="FFBF07"/>
    </a:hlink>
    <a:folHlink>
      <a:srgbClr val="5F5F5F"/>
    </a:folHlink>
  </a:clrScheme>
</a:themeOverride>
</file>

<file path=docProps/app.xml><?xml version="1.0" encoding="utf-8"?>
<Properties xmlns="http://schemas.openxmlformats.org/officeDocument/2006/extended-properties" xmlns:vt="http://schemas.openxmlformats.org/officeDocument/2006/docPropsVTypes">
  <Template/>
  <TotalTime>451</TotalTime>
  <Words>1780</Words>
  <Application>Microsoft Office PowerPoint</Application>
  <PresentationFormat>Presentazione su schermo (4:3)</PresentationFormat>
  <Paragraphs>186</Paragraphs>
  <Slides>27</Slides>
  <Notes>25</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27</vt:i4>
      </vt:variant>
    </vt:vector>
  </HeadingPairs>
  <TitlesOfParts>
    <vt:vector size="32" baseType="lpstr">
      <vt:lpstr>Arial</vt:lpstr>
      <vt:lpstr>굴림</vt:lpstr>
      <vt:lpstr>Microsoft Sans Serif</vt:lpstr>
      <vt:lpstr>Verdana</vt:lpstr>
      <vt:lpstr>powerpoint-template-24</vt:lpstr>
      <vt:lpstr>Comunicazione efficace e ascolto: due facce della stessa medaglia</vt:lpstr>
      <vt:lpstr>Cosa è la comunicazione </vt:lpstr>
      <vt:lpstr>Tecnicamente cosa accade…</vt:lpstr>
      <vt:lpstr>Presentazione standard di PowerPoint</vt:lpstr>
      <vt:lpstr>Presentazione standard di PowerPoint</vt:lpstr>
      <vt:lpstr>Presentazione standard di PowerPoint</vt:lpstr>
      <vt:lpstr>Presentazione standard di PowerPoint</vt:lpstr>
      <vt:lpstr>Funzioni della comunicazione verbale</vt:lpstr>
      <vt:lpstr>Funzioni comunicazione non verbale</vt:lpstr>
      <vt:lpstr>Presentazione standard di PowerPoint</vt:lpstr>
      <vt:lpstr>Laboratorio…</vt:lpstr>
      <vt:lpstr>PER AVERE UNA COMUNICAZIONE EFFICACE</vt:lpstr>
      <vt:lpstr>Conoscere gli interlocutori</vt:lpstr>
      <vt:lpstr>Come parlare</vt:lpstr>
      <vt:lpstr>Tipi di trappole </vt:lpstr>
      <vt:lpstr>Gli assiomi della comunicazione</vt:lpstr>
      <vt:lpstr>Presentazione standard di PowerPoint</vt:lpstr>
      <vt:lpstr>Presentazione standard di PowerPoint</vt:lpstr>
      <vt:lpstr>Presentazione standard di PowerPoint</vt:lpstr>
      <vt:lpstr>Storia del giudice saggio</vt:lpstr>
      <vt:lpstr>Presentazione standard di PowerPoint</vt:lpstr>
      <vt:lpstr>Cosa è l’ascolto?</vt:lpstr>
      <vt:lpstr>Presentazione standard di PowerPoint</vt:lpstr>
      <vt:lpstr>Presentazione standard di PowerPoint</vt:lpstr>
      <vt:lpstr>I principi dell’ascolto</vt:lpstr>
      <vt:lpstr>Quali sono i filtri che influenzano il nostro modo di ascoltare?</vt:lpstr>
      <vt:lpstr>Consigli utili…</vt:lpstr>
    </vt:vector>
  </TitlesOfParts>
  <Company>Templates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Barbara Pacilio</dc:creator>
  <cp:lastModifiedBy>user</cp:lastModifiedBy>
  <cp:revision>33</cp:revision>
  <dcterms:created xsi:type="dcterms:W3CDTF">2020-01-23T11:12:35Z</dcterms:created>
  <dcterms:modified xsi:type="dcterms:W3CDTF">2023-02-12T19:39:35Z</dcterms:modified>
</cp:coreProperties>
</file>