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9" r:id="rId10"/>
    <p:sldMasterId id="2147483772" r:id="rId11"/>
    <p:sldMasterId id="2147483820" r:id="rId12"/>
  </p:sldMasterIdLst>
  <p:sldIdLst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7" r:id="rId23"/>
    <p:sldId id="258" r:id="rId24"/>
    <p:sldId id="259" r:id="rId25"/>
    <p:sldId id="260" r:id="rId26"/>
    <p:sldId id="262" r:id="rId27"/>
    <p:sldId id="263" r:id="rId28"/>
    <p:sldId id="276" r:id="rId29"/>
    <p:sldId id="277" r:id="rId30"/>
    <p:sldId id="278" r:id="rId31"/>
    <p:sldId id="279" r:id="rId32"/>
    <p:sldId id="282" r:id="rId33"/>
    <p:sldId id="284" r:id="rId34"/>
    <p:sldId id="285" r:id="rId35"/>
    <p:sldId id="287" r:id="rId36"/>
    <p:sldId id="288" r:id="rId37"/>
    <p:sldId id="289" r:id="rId38"/>
  </p:sldIdLst>
  <p:sldSz cx="9144000" cy="6858000" type="screen4x3"/>
  <p:notesSz cx="6788150" cy="99234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0" d="100"/>
          <a:sy n="70" d="100"/>
        </p:scale>
        <p:origin x="136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7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2292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5035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FF45-261D-4972-92B4-C654A9BDC2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351478"/>
      </p:ext>
    </p:extLst>
  </p:cSld>
  <p:clrMapOvr>
    <a:masterClrMapping/>
  </p:clrMapOvr>
  <p:transition spd="med">
    <p:strips dir="r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FF45-261D-4972-92B4-C654A9BDC2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351478"/>
      </p:ext>
    </p:extLst>
  </p:cSld>
  <p:clrMapOvr>
    <a:masterClrMapping/>
  </p:clrMapOvr>
  <p:transition spd="med"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9E3D-F432-4110-91EB-B46ACCC72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373087"/>
      </p:ext>
    </p:extLst>
  </p:cSld>
  <p:clrMapOvr>
    <a:masterClrMapping/>
  </p:clrMapOvr>
  <p:transition spd="med"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54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400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141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883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587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27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146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FF45-261D-4972-92B4-C654A9BDC2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351478"/>
      </p:ext>
    </p:extLst>
  </p:cSld>
  <p:clrMapOvr>
    <a:masterClrMapping/>
  </p:clrMapOvr>
  <p:transition spd="med">
    <p:strips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51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DD7B79-8180-454A-B04F-8450EB06401F}" type="datetimeFigureOut">
              <a:rPr lang="it-IT" smtClean="0"/>
              <a:pPr/>
              <a:t>11/01/2023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EDDE9-B99D-46F2-8789-4F77B03623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395588" y="2564904"/>
            <a:ext cx="478802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  <a:cs typeface="Arial" pitchFamily="34" charset="0"/>
              </a:rPr>
              <a:t>Il metodo Caritas:</a:t>
            </a:r>
          </a:p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  <a:cs typeface="Arial" pitchFamily="34" charset="0"/>
              </a:rPr>
              <a:t>ascolto, </a:t>
            </a:r>
          </a:p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  <a:cs typeface="Arial" pitchFamily="34" charset="0"/>
              </a:rPr>
              <a:t>osservazione discernimento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itchFamily="34" charset="0"/>
              <a:cs typeface="Arial" pitchFamily="34" charset="0"/>
            </a:endParaRPr>
          </a:p>
        </p:txBody>
      </p:sp>
      <p:pic>
        <p:nvPicPr>
          <p:cNvPr id="6146" name="Picture 2" descr="C:\Users\domenico\Desktop\CARITAS\Logo_Caritas Case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533"/>
            <a:ext cx="24837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7" y="1395605"/>
            <a:ext cx="4376519" cy="123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CORSO DI FORMAZIONE DI BASE </a:t>
            </a:r>
          </a:p>
          <a:p>
            <a:pPr algn="ctr">
              <a:lnSpc>
                <a:spcPct val="200000"/>
              </a:lnSpc>
            </a:pPr>
            <a:r>
              <a:rPr lang="it-IT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PER OPERATORI CARITAS </a:t>
            </a:r>
            <a:r>
              <a:rPr lang="it-IT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</a:t>
            </a:r>
            <a:endParaRPr lang="it-IT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497403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 cura di don Antimo Vigliotta, </a:t>
            </a:r>
            <a:r>
              <a:rPr lang="it-IT" b="1" dirty="0"/>
              <a:t>D</a:t>
            </a:r>
            <a:r>
              <a:rPr lang="it-IT" b="1" dirty="0" smtClean="0"/>
              <a:t>irettore Caritas Diocesana</a:t>
            </a:r>
            <a:endParaRPr lang="it-IT" b="1" dirty="0"/>
          </a:p>
        </p:txBody>
      </p:sp>
      <p:pic>
        <p:nvPicPr>
          <p:cNvPr id="6" name="Picture 2" descr="C:\Users\domenico\Desktop\CARITAS\Logo_Caritas Case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24837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7459" y="0"/>
            <a:ext cx="3672408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2800" b="1" dirty="0" smtClean="0">
                <a:solidFill>
                  <a:srgbClr val="FFFF00"/>
                </a:solidFill>
                <a:latin typeface="Franklin Gothic Demi Cond" pitchFamily="34" charset="0"/>
              </a:rPr>
              <a:t>coinvolgimento comunità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6048375" cy="5949950"/>
          </a:xfrm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  <a:buFontTx/>
              <a:buNone/>
              <a:defRPr/>
            </a:pPr>
            <a:endParaRPr lang="it-IT" sz="1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“Il giorno seguente estrasse due denari e li diede all’albergatore, dicendo:</a:t>
            </a:r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Abbi cura di lui e ciò che spenderai in più te lo rifonderò al mio ritorno”.</a:t>
            </a:r>
            <a:endParaRPr lang="it-IT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 tratta di: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pagare di persona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coinvolgere la comunità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sentirsi sempre partecipe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favorire l’interazione e l’inclusione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05" y="3140968"/>
            <a:ext cx="1551012" cy="31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Necessità di strumentarsi per educare alla carità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548681"/>
            <a:ext cx="8712968" cy="5904656"/>
          </a:xfrm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85000"/>
              </a:lnSpc>
              <a:defRPr/>
            </a:pPr>
            <a:endParaRPr lang="it-IT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170000"/>
              </a:lnSpc>
              <a:defRPr/>
            </a:pPr>
            <a:r>
              <a:rPr lang="it-IT" sz="5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risposta alle esigenze di una società complessa e in continuo cambiamento,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it-IT" sz="5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Tenendo conto delle indicazioni del Concilio Vaticano II</a:t>
            </a:r>
          </a:p>
          <a:p>
            <a:pPr algn="ctr" eaLnBrk="1" hangingPunct="1">
              <a:lnSpc>
                <a:spcPct val="170000"/>
              </a:lnSpc>
              <a:buFontTx/>
              <a:buNone/>
              <a:defRPr/>
            </a:pPr>
            <a:r>
              <a:rPr lang="it-IT" sz="5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Vescovi italiani, su indicazione di Paolo VI, hanno promosso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it-IT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Caritas: organismo pastorale che, utilizzando un metodo di lavoro e degli strumenti pastorali</a:t>
            </a:r>
            <a:r>
              <a:rPr lang="it-IT" sz="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endParaRPr lang="it-IT" sz="50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  <a:defRPr/>
            </a:pPr>
            <a:r>
              <a:rPr lang="it-IT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	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 l’obiettivo di educare e a</a:t>
            </a:r>
            <a:r>
              <a:rPr lang="it-IT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ripensare</a:t>
            </a:r>
            <a:r>
              <a:rPr lang="it-IT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stili di vita personali e familiari</a:t>
            </a:r>
            <a:r>
              <a:rPr lang="it-IT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it-IT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mettere a disposizione</a:t>
            </a:r>
            <a:r>
              <a:rPr lang="it-IT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5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 proprie risorse (tempo, competenze, professionalità…) </a:t>
            </a:r>
          </a:p>
          <a:p>
            <a:pPr algn="ctr" eaLnBrk="1" hangingPunct="1">
              <a:lnSpc>
                <a:spcPct val="17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 essere segno di quell’amore solidale</a:t>
            </a:r>
            <a:r>
              <a:rPr lang="it-IT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ci rende tutti responsabili di tutti.</a:t>
            </a:r>
          </a:p>
          <a:p>
            <a:pPr algn="ctr" eaLnBrk="1" hangingPunct="1">
              <a:lnSpc>
                <a:spcPct val="160000"/>
              </a:lnSpc>
              <a:buFontTx/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  <p:sp>
        <p:nvSpPr>
          <p:cNvPr id="1331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54C22B-4A06-435A-B590-6E17B0419981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58022040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89862A-BB18-473E-8123-19D769DC3F91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569" y="188640"/>
            <a:ext cx="8893175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Le specificità della Caritas fissate nello Statuto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713"/>
            <a:ext cx="8893175" cy="623728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IDENTITA’  </a:t>
            </a:r>
            <a:r>
              <a:rPr lang="it-IT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cfr. Statuto Caritas Italiana Art. 1</a:t>
            </a: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it-IT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ORGANISMO PASTORALE</a:t>
            </a:r>
            <a:r>
              <a:rPr lang="it-IT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opera:</a:t>
            </a:r>
          </a:p>
          <a:p>
            <a:pPr lvl="1" algn="just" eaLnBrk="1" hangingPunct="1">
              <a:lnSpc>
                <a:spcPct val="85000"/>
              </a:lnSpc>
              <a:defRPr/>
            </a:pP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promuovere la testimonianza della carità della comunità cristiana,</a:t>
            </a:r>
          </a:p>
          <a:p>
            <a:pPr marL="457200" lvl="1" indent="0" algn="just" eaLnBrk="1" hangingPunct="1">
              <a:lnSpc>
                <a:spcPct val="85000"/>
              </a:lnSpc>
              <a:buNone/>
              <a:defRPr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 forme consone ai bisogni,</a:t>
            </a:r>
          </a:p>
          <a:p>
            <a:pPr lvl="1" algn="just" eaLnBrk="1" hangingPunct="1">
              <a:lnSpc>
                <a:spcPct val="75000"/>
              </a:lnSpc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vista dello sviluppo integrale dell’uomo, della giustizia sociale e della pace</a:t>
            </a:r>
          </a:p>
          <a:p>
            <a:pPr lvl="1" algn="just" eaLnBrk="1" hangingPunct="1">
              <a:lnSpc>
                <a:spcPct val="75000"/>
              </a:lnSpc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particolare attenzione agli ultimi</a:t>
            </a:r>
          </a:p>
          <a:p>
            <a:pPr lvl="1" algn="just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prevalente funzione pedagogica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it-IT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MANDATO   </a:t>
            </a:r>
            <a:r>
              <a:rPr lang="it-IT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cfr. Statuto Caritas Italiana Art. 3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tradurre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(il senso di carità) in interventi concreti con carattere promozionale in collaborazione con i Vescovi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realizzare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 e ricerche sui bisogni per aiutare a scoprirne le cause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curare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coordinamento delle iniziative e delle opere caritative di ispirazione cristiana</a:t>
            </a:r>
            <a:endParaRPr lang="it-IT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 eaLnBrk="1" hangingPunct="1">
              <a:lnSpc>
                <a:spcPct val="85000"/>
              </a:lnSpc>
              <a:spcBef>
                <a:spcPct val="10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promuovere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volontariato</a:t>
            </a:r>
          </a:p>
          <a:p>
            <a:pPr lvl="1" algn="just" eaLnBrk="1" hangingPunct="1">
              <a:lnSpc>
                <a:spcPct val="85000"/>
              </a:lnSpc>
              <a:spcBef>
                <a:spcPct val="10000"/>
              </a:spcBef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favorire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formazione degli operatori pastorali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indire,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organizzare e coordinare interventi di emergenza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contribuire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 sviluppo umano e sociale dei Paesi in via di sviluppo</a:t>
            </a:r>
          </a:p>
          <a:p>
            <a:pPr lvl="1" algn="just" eaLnBrk="1" hangingPunct="1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stimolare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l’azione delle istituzioni civili ed una adeguata legislazione.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  <a:buClr>
                <a:schemeClr val="folHlink"/>
              </a:buClr>
              <a:defRPr/>
            </a:pPr>
            <a:endParaRPr lang="it-IT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Segnaposto numero diapositiva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129DCB-FA4E-499E-A160-37FB222B2F6E}" type="slidenum">
              <a:rPr lang="it-IT" altLang="it-IT" sz="1400">
                <a:latin typeface="Times New Roman" pitchFamily="18" charset="0"/>
                <a:cs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2334D5-DEDF-468F-B70B-B5EFB2656D88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250"/>
            <a:ext cx="9144000" cy="638175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DESTINATARI: i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poveri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la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comunità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il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territorio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/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Caritas cerca di tenere sempre presente che: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 del bisogno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dell’emergenza,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 sono le persone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condizioni di bisogno ed hanno necessità di essere ascoltate, incontrate, considerate ed aiutate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c’è la comunità che va educata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all’attenzione verso chi è in difficoltà, responsabilizzandola a sentire che l’altro le appartiene, è parte di sé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Chiesa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 sono precisi contesti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dentro cui le persone vivono, che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richiedono discernimento e uno sguardo ampio, globale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territorio/mondo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it-IT" sz="2000" dirty="0" smtClean="0"/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dirty="0" smtClean="0"/>
              <a:t>Pertanto</a:t>
            </a:r>
            <a:r>
              <a:rPr lang="it-IT" sz="2000" dirty="0" smtClean="0"/>
              <a:t>,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valori della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condivisione</a:t>
            </a: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dell’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accompagnamento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della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partecipazione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servizio di un’azione costante di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animazione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aiutano 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comunità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crescere nella consapevolezza di essere</a:t>
            </a:r>
            <a:r>
              <a:rPr lang="it-IT" sz="2000" dirty="0" smtClean="0"/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soggetto di una carità testimoniata</a:t>
            </a:r>
            <a:r>
              <a:rPr lang="it-IT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it-IT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Tutto ciò evangelizza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perchè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manifesta in modo credibile la storia, l’amore di Dio per ogni persona.</a:t>
            </a:r>
          </a:p>
        </p:txBody>
      </p:sp>
    </p:spTree>
    <p:extLst>
      <p:ext uri="{BB962C8B-B14F-4D97-AF65-F5344CB8AC3E}">
        <p14:creationId xmlns:p14="http://schemas.microsoft.com/office/powerpoint/2010/main" val="1683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EE3F07-8BAF-40B7-B83B-2BBB0824D49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8713788" cy="71008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	Assunzione di un metodo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 contesto sociale molto complesso ed in continuo cambiamento, il metodo pastorale</a:t>
            </a:r>
            <a:r>
              <a:rPr lang="it-IT" sz="2100" b="1" dirty="0" smtClean="0">
                <a:solidFill>
                  <a:srgbClr val="0033CC"/>
                </a:solidFill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dell’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ascoltare</a:t>
            </a:r>
            <a:r>
              <a:rPr lang="it-IT" sz="2100" b="1" dirty="0" smtClean="0">
                <a:solidFill>
                  <a:srgbClr val="FF0000"/>
                </a:solidFill>
              </a:rPr>
              <a:t>,</a:t>
            </a:r>
            <a:r>
              <a:rPr lang="it-IT" sz="2100" b="1" dirty="0" smtClean="0">
                <a:solidFill>
                  <a:srgbClr val="0033CC"/>
                </a:solidFill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osservare</a:t>
            </a:r>
            <a:r>
              <a:rPr lang="it-IT" sz="2100" b="1" dirty="0" smtClean="0">
                <a:solidFill>
                  <a:srgbClr val="0033CC"/>
                </a:solidFill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it-IT" sz="2100" b="1" dirty="0" smtClean="0">
                <a:solidFill>
                  <a:srgbClr val="0033CC"/>
                </a:solidFill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discernere</a:t>
            </a:r>
            <a:r>
              <a:rPr lang="it-IT" sz="2100" b="1" dirty="0" smtClean="0">
                <a:solidFill>
                  <a:srgbClr val="0033CC"/>
                </a:solidFill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</a:t>
            </a:r>
            <a:r>
              <a:rPr lang="it-IT" sz="2100" b="1" dirty="0" smtClean="0">
                <a:solidFill>
                  <a:srgbClr val="000099"/>
                </a:solidFill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animare</a:t>
            </a:r>
            <a:r>
              <a:rPr lang="it-IT" sz="2100" b="1" dirty="0" smtClean="0">
                <a:solidFill>
                  <a:srgbClr val="FF0000"/>
                </a:solidFill>
              </a:rPr>
              <a:t>,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risulta efficace perché, utilizzando anche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luoghi e strumenti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specifici per l’ascolto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(il </a:t>
            </a:r>
            <a:r>
              <a:rPr lang="it-IT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CdA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l’osservazione</a:t>
            </a:r>
            <a:r>
              <a:rPr lang="it-IT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(l’OPR)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il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discernimento/animazione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permette di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partire dalla realtà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dare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sistematicità, organicità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concretezza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lavoro di sensibilizzazione e coinvolgimento delle comunità.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5.	Lavoro in equipe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raggiungere</a:t>
            </a:r>
            <a:r>
              <a:rPr lang="it-IT" sz="2100" b="1" dirty="0" smtClean="0">
                <a:solidFill>
                  <a:srgbClr val="000099"/>
                </a:solidFill>
              </a:rPr>
              <a:t>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destinatari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poveri, chiesa, mondo</a:t>
            </a:r>
            <a:r>
              <a:rPr lang="it-IT" sz="2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),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promuovere</a:t>
            </a:r>
            <a:r>
              <a:rPr lang="it-IT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 utilizzare opportunamente gli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strumenti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dell’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ascolto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dell’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osservazione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del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discernimento</a:t>
            </a:r>
            <a:endParaRPr lang="it-IT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progettare 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realizzare</a:t>
            </a:r>
            <a:r>
              <a:rPr lang="it-IT" sz="2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percorsi formativi e azioni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è colto il valore del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lavoro in equipe</a:t>
            </a:r>
            <a:r>
              <a:rPr lang="it-IT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permette:</a:t>
            </a:r>
          </a:p>
          <a:p>
            <a:pPr marL="990600" lvl="1" indent="-533400" eaLnBrk="1" hangingPunct="1">
              <a:lnSpc>
                <a:spcPct val="150000"/>
              </a:lnSpc>
              <a:defRPr/>
            </a:pP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coinvolgimento di soggetti appartenenti ad ambiti  e con competenze diverse, </a:t>
            </a:r>
          </a:p>
          <a:p>
            <a:pPr marL="990600" lvl="1" indent="-533400" eaLnBrk="1" hangingPunct="1">
              <a:lnSpc>
                <a:spcPct val="150000"/>
              </a:lnSpc>
              <a:defRPr/>
            </a:pP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raggiungimento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 il coinvolgimento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della comunità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delle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istituzioni,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990600" lvl="1" indent="-533400" eaLnBrk="1" hangingPunct="1">
              <a:lnSpc>
                <a:spcPct val="150000"/>
              </a:lnSpc>
              <a:defRPr/>
            </a:pP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realizzazione di una pastorale progettuale e integrata</a:t>
            </a:r>
            <a:r>
              <a:rPr lang="it-IT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fornire risposte, indicazioni e servizi con maggiore efficacia.</a:t>
            </a:r>
          </a:p>
        </p:txBody>
      </p:sp>
    </p:spTree>
    <p:extLst>
      <p:ext uri="{BB962C8B-B14F-4D97-AF65-F5344CB8AC3E}">
        <p14:creationId xmlns:p14="http://schemas.microsoft.com/office/powerpoint/2010/main" val="33054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A17224-2419-4FAE-8956-B7ABD5DE6291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5" y="980728"/>
            <a:ext cx="9144000" cy="652462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6.	Attenzione alla formazione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/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questi decenni, la Caritas ha tenuto sempre al primo posto la formazione, come mezzo per la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trasmissione del sapere, per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formare al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saper fare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saper essere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animatori pastorali,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modo che, a partire da qualsiasi ambito di intervento, si possa animare al senso della carità la comunità e il territorio.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endParaRPr lang="it-IT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7.	La pastorale della carità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/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L’insieme di attenzione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tre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destinatari: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poveri, chiesa, mondo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l’utilizzo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lavoro con gli appositi strumenti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promuovere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azioni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coniugano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emergenza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quotidianità,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l’individuazione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percorsi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portino ad una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testimonianza della carità assunta responsabilmente dalla comunità.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it-IT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E3F744-4FF8-4DCD-8A1B-86CE1878CECE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648"/>
            <a:ext cx="8353425" cy="652462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8.	</a:t>
            </a: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progettazione pastorale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dirty="0" smtClean="0"/>
              <a:t>	</a:t>
            </a:r>
            <a:r>
              <a:rPr lang="it-IT" sz="2400" b="1" dirty="0" smtClean="0">
                <a:solidFill>
                  <a:schemeClr val="accent1"/>
                </a:solidFill>
              </a:rPr>
              <a:t>L</a:t>
            </a: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Caritas ha maturato la convinzione di evitare che l’intervento di aiuto risulti episodico e la</a:t>
            </a:r>
            <a:r>
              <a:rPr lang="it-IT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promozione</a:t>
            </a:r>
            <a:r>
              <a:rPr lang="it-IT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l’</a:t>
            </a: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animazione</a:t>
            </a:r>
            <a:r>
              <a:rPr lang="it-IT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siano estemporanee</a:t>
            </a:r>
            <a:r>
              <a:rPr lang="it-IT" sz="2400" b="1" dirty="0" smtClean="0">
                <a:solidFill>
                  <a:schemeClr val="accent1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0033CC"/>
                </a:solidFill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progettazione pastorale</a:t>
            </a: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permette di evitare improvvisazione e provvisorietà, rendendo organico, continuativo e fruttuoso quanto si realizza, perché richiede di: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partire da una serie di elementi conoscitivi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fissare gli obiettivi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prevedere tempi, risorse e soggetti da coinvolgere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metodi da utilizzare ed azioni da promuovere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verifiche periodiche da compiere.</a:t>
            </a:r>
          </a:p>
          <a:p>
            <a:pPr lvl="1" algn="just" eaLnBrk="1" hangingPunct="1">
              <a:lnSpc>
                <a:spcPct val="150000"/>
              </a:lnSpc>
              <a:buFontTx/>
              <a:buNone/>
              <a:defRPr/>
            </a:pPr>
            <a:endParaRPr lang="it-I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839200" cy="6206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Strumenti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luoghi e modi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“privilegiati”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 Caritas.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736"/>
            <a:ext cx="8964612" cy="580526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493776" indent="-457200" algn="just">
              <a:lnSpc>
                <a:spcPct val="150000"/>
              </a:lnSpc>
              <a:spcBef>
                <a:spcPct val="25000"/>
              </a:spcBef>
              <a:buAutoNum type="arabicParenR"/>
              <a:defRPr/>
            </a:pPr>
            <a:r>
              <a:rPr lang="it-IT" sz="2400" b="1" dirty="0" smtClean="0">
                <a:solidFill>
                  <a:srgbClr val="002060"/>
                </a:solidFill>
              </a:rPr>
              <a:t>Il </a:t>
            </a:r>
            <a:r>
              <a:rPr lang="it-IT" sz="2400" b="1" dirty="0" smtClean="0">
                <a:solidFill>
                  <a:srgbClr val="002060"/>
                </a:solidFill>
              </a:rPr>
              <a:t>Centro di Ascolto</a:t>
            </a:r>
            <a:r>
              <a:rPr lang="it-IT" sz="2400" b="1" dirty="0" smtClean="0">
                <a:solidFill>
                  <a:srgbClr val="FFFF00"/>
                </a:solidFill>
              </a:rPr>
              <a:t>,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a livello </a:t>
            </a:r>
            <a:r>
              <a:rPr lang="it-IT" sz="2400" dirty="0" smtClean="0">
                <a:solidFill>
                  <a:srgbClr val="0070C0"/>
                </a:solidFill>
              </a:rPr>
              <a:t>diocesano</a:t>
            </a:r>
            <a:r>
              <a:rPr lang="it-IT" sz="2400" dirty="0" smtClean="0">
                <a:solidFill>
                  <a:srgbClr val="0070C0"/>
                </a:solidFill>
              </a:rPr>
              <a:t>, parrocchiale, </a:t>
            </a:r>
            <a:r>
              <a:rPr lang="it-IT" sz="2400" dirty="0" err="1" smtClean="0">
                <a:solidFill>
                  <a:srgbClr val="0070C0"/>
                </a:solidFill>
              </a:rPr>
              <a:t>interparrocchiale</a:t>
            </a:r>
            <a:r>
              <a:rPr lang="it-IT" sz="2400" dirty="0">
                <a:solidFill>
                  <a:srgbClr val="0070C0"/>
                </a:solidFill>
              </a:rPr>
              <a:t>,</a:t>
            </a:r>
            <a:r>
              <a:rPr lang="it-IT" sz="2400" dirty="0" smtClean="0">
                <a:solidFill>
                  <a:srgbClr val="0070C0"/>
                </a:solidFill>
              </a:rPr>
              <a:t>: </a:t>
            </a:r>
            <a:r>
              <a:rPr lang="it-IT" sz="2400" b="1" dirty="0" smtClean="0">
                <a:solidFill>
                  <a:srgbClr val="C00000"/>
                </a:solidFill>
              </a:rPr>
              <a:t>le antenne nel territorio</a:t>
            </a:r>
            <a:r>
              <a:rPr lang="it-IT" sz="2400" dirty="0" smtClean="0">
                <a:solidFill>
                  <a:srgbClr val="0070C0"/>
                </a:solidFill>
              </a:rPr>
              <a:t>. </a:t>
            </a:r>
            <a:r>
              <a:rPr lang="it-IT" altLang="it-IT" sz="2200" b="1" dirty="0" smtClean="0"/>
              <a:t>Oggi </a:t>
            </a:r>
            <a:r>
              <a:rPr lang="it-IT" altLang="it-IT" sz="2200" b="1" dirty="0"/>
              <a:t>in Italia sono </a:t>
            </a:r>
            <a:r>
              <a:rPr lang="it-IT" altLang="it-IT" sz="2200" b="1" dirty="0" smtClean="0"/>
              <a:t>presenti circa 3000 </a:t>
            </a:r>
            <a:r>
              <a:rPr lang="it-IT" altLang="it-IT" sz="2200" b="1" dirty="0" err="1" smtClean="0"/>
              <a:t>CdA</a:t>
            </a:r>
            <a:r>
              <a:rPr lang="it-IT" altLang="it-IT" sz="2200" b="1" dirty="0" smtClean="0"/>
              <a:t> </a:t>
            </a:r>
            <a:r>
              <a:rPr lang="it-IT" altLang="it-IT" sz="2200" b="1" dirty="0" smtClean="0"/>
              <a:t>(in Diocesi è coperto tutto il territorio) </a:t>
            </a:r>
          </a:p>
          <a:p>
            <a:pPr marL="493776" indent="-457200" algn="just">
              <a:lnSpc>
                <a:spcPct val="150000"/>
              </a:lnSpc>
              <a:spcBef>
                <a:spcPct val="25000"/>
              </a:spcBef>
              <a:buAutoNum type="arabicParenR"/>
              <a:defRPr/>
            </a:pPr>
            <a:r>
              <a:rPr lang="it-IT" sz="2400" b="1" dirty="0" smtClean="0">
                <a:solidFill>
                  <a:srgbClr val="002060"/>
                </a:solidFill>
              </a:rPr>
              <a:t>L’osservatorio </a:t>
            </a:r>
            <a:r>
              <a:rPr lang="it-IT" sz="2400" b="1" dirty="0" smtClean="0">
                <a:solidFill>
                  <a:srgbClr val="002060"/>
                </a:solidFill>
              </a:rPr>
              <a:t>delle povertà e delle risorse: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strumento per rilevare d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alle </a:t>
            </a:r>
            <a:r>
              <a:rPr lang="it-IT" altLang="it-IT" sz="2400" b="1" dirty="0">
                <a:solidFill>
                  <a:srgbClr val="C00000"/>
                </a:solidFill>
              </a:rPr>
              <a:t>comunità locali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dati necessari </a:t>
            </a:r>
            <a:r>
              <a:rPr lang="it-IT" altLang="it-IT" sz="2400" b="1" dirty="0">
                <a:solidFill>
                  <a:srgbClr val="C00000"/>
                </a:solidFill>
              </a:rPr>
              <a:t>per la programmazione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socio-pastorale:</a:t>
            </a:r>
            <a:endParaRPr lang="it-IT" altLang="it-IT" sz="24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b="1" dirty="0">
                <a:solidFill>
                  <a:srgbClr val="0070C0"/>
                </a:solidFill>
              </a:rPr>
              <a:t>promuovere servizi segno, in risposta ai bisogni individuati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b="1" dirty="0">
                <a:solidFill>
                  <a:srgbClr val="0070C0"/>
                </a:solidFill>
              </a:rPr>
              <a:t>coinvolgere singoli e comunità nelle molteplici forme di </a:t>
            </a:r>
            <a:r>
              <a:rPr lang="it-IT" altLang="it-IT" sz="2400" b="1" dirty="0" smtClean="0">
                <a:solidFill>
                  <a:srgbClr val="0070C0"/>
                </a:solidFill>
              </a:rPr>
              <a:t>prossimità. 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it-IT" sz="2400" b="1" dirty="0" smtClean="0">
                <a:solidFill>
                  <a:srgbClr val="002060"/>
                </a:solidFill>
              </a:rPr>
              <a:t>3) Il laboratorio per la promozione delle Caritas parrocchiali,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     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    </a:t>
            </a:r>
            <a:r>
              <a:rPr lang="it-IT" sz="2400" b="1" dirty="0" smtClean="0">
                <a:solidFill>
                  <a:srgbClr val="C00000"/>
                </a:solidFill>
              </a:rPr>
              <a:t>educa </a:t>
            </a:r>
            <a:r>
              <a:rPr lang="it-IT" sz="2400" b="1" dirty="0" smtClean="0">
                <a:solidFill>
                  <a:srgbClr val="C00000"/>
                </a:solidFill>
              </a:rPr>
              <a:t>la comunità alla testimonianza della carità.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602136-BB4E-4F8F-A142-0A855AA88737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158930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24711E-0DD8-4EBA-B1D2-FB3D2F03A64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0344" y="1478597"/>
            <a:ext cx="756456" cy="37444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 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</a:t>
            </a:r>
            <a:b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88640"/>
            <a:ext cx="7200799" cy="651696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just" eaLnBrk="1" hangingPunct="1">
              <a:spcAft>
                <a:spcPct val="5000"/>
              </a:spcAft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L’equipe della Caritas diocesana,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utilizza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progettualità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metodo</a:t>
            </a:r>
            <a:r>
              <a:rPr lang="it-IT" sz="2000" b="1" i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ascoltare, osservare, discernere i relativi luoghi-strumenti (</a:t>
            </a:r>
            <a:r>
              <a:rPr lang="it-IT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CdA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OPR, LAB. </a:t>
            </a:r>
            <a:r>
              <a:rPr lang="it-IT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Caritas);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marL="0" indent="0" algn="just" eaLnBrk="1" hangingPunct="1">
              <a:spcAft>
                <a:spcPct val="5000"/>
              </a:spcAft>
              <a:buNone/>
              <a:defRPr/>
            </a:pPr>
            <a:endParaRPr lang="it-IT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0" algn="just" eaLnBrk="1" hangingPunct="1">
              <a:spcAft>
                <a:spcPct val="40000"/>
              </a:spcAft>
              <a:buNone/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promuove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azioni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 animare alla testimonianza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’intera</a:t>
            </a:r>
            <a:r>
              <a:rPr lang="it-IT" sz="20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Chiesa locale;</a:t>
            </a:r>
          </a:p>
          <a:p>
            <a:pPr marL="0" indent="0" algn="just" eaLnBrk="1" hangingPunct="1">
              <a:spcAft>
                <a:spcPct val="40000"/>
              </a:spcAft>
              <a:buNone/>
              <a:defRPr/>
            </a:pP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0" eaLnBrk="1" hangingPunct="1">
              <a:spcAft>
                <a:spcPct val="40000"/>
              </a:spcAft>
              <a:buNone/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collabora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 gli altri Uffici pastorali in vista di una pastorale unitaria;</a:t>
            </a:r>
          </a:p>
          <a:p>
            <a:pPr marL="0" indent="0" eaLnBrk="1" hangingPunct="1">
              <a:spcAft>
                <a:spcPct val="40000"/>
              </a:spcAft>
              <a:buNone/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cura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formazione degli operatori;</a:t>
            </a:r>
          </a:p>
          <a:p>
            <a:pPr marL="0" indent="0" eaLnBrk="1" hangingPunct="1">
              <a:spcAft>
                <a:spcPct val="40000"/>
              </a:spcAft>
              <a:buNone/>
              <a:defRPr/>
            </a:pPr>
            <a:endParaRPr lang="it-IT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è a servizio delle Parrocchie,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attraverso</a:t>
            </a:r>
            <a:r>
              <a:rPr lang="it-IT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</a:t>
            </a:r>
            <a:r>
              <a:rPr lang="it-IT" sz="20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laboratorio,</a:t>
            </a:r>
            <a:r>
              <a:rPr lang="it-IT" sz="20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perché 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sorgano </a:t>
            </a:r>
            <a:r>
              <a:rPr lang="it-IT" sz="2000" dirty="0" smtClean="0">
                <a:solidFill>
                  <a:schemeClr val="accent1"/>
                </a:solidFill>
                <a:latin typeface="Tahoma" pitchFamily="34" charset="0"/>
              </a:rPr>
              <a:t>o si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rafforzino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latin typeface="Tahoma" pitchFamily="34" charset="0"/>
              </a:rPr>
              <a:t>le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Caritas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parrocchiali</a:t>
            </a:r>
            <a:r>
              <a:rPr lang="it-IT" sz="2000" b="1" dirty="0" smtClean="0">
                <a:solidFill>
                  <a:schemeClr val="accent1"/>
                </a:solidFill>
                <a:latin typeface="Tahoma" pitchFamily="34" charset="0"/>
              </a:rPr>
              <a:t>, </a:t>
            </a:r>
            <a:r>
              <a:rPr lang="it-IT" sz="2000" dirty="0" smtClean="0">
                <a:solidFill>
                  <a:schemeClr val="accent1"/>
                </a:solidFill>
                <a:latin typeface="Tahoma" pitchFamily="34" charset="0"/>
              </a:rPr>
              <a:t>in modo che</a:t>
            </a:r>
            <a:r>
              <a:rPr lang="it-IT" sz="2000" b="1" i="1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 crei una diffusa rete di solidarietà.</a:t>
            </a:r>
          </a:p>
        </p:txBody>
      </p:sp>
      <p:sp>
        <p:nvSpPr>
          <p:cNvPr id="44035" name="Segnaposto numero diapositiva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 smtClean="0">
                <a:latin typeface="Times New Roman" pitchFamily="18" charset="0"/>
                <a:cs typeface="Arial" pitchFamily="34" charset="0"/>
              </a:rPr>
              <a:t>                                                   </a:t>
            </a:r>
            <a:endParaRPr lang="it-IT" altLang="it-IT" sz="14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96F094-DE8F-4D82-B50C-E30A2E0D42E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SUL TERRITORIO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5175"/>
            <a:ext cx="4968875" cy="5903913"/>
          </a:xfrm>
          <a:ln>
            <a:solidFill>
              <a:srgbClr val="FF0000"/>
            </a:solidFill>
          </a:ln>
        </p:spPr>
        <p:txBody>
          <a:bodyPr/>
          <a:lstStyle/>
          <a:p>
            <a:pPr marL="381000" indent="-381000" eaLnBrk="1" hangingPunct="1">
              <a:lnSpc>
                <a:spcPct val="85000"/>
              </a:lnSpc>
              <a:spcAft>
                <a:spcPct val="5000"/>
              </a:spcAft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L’equipe della Caritas diocesana,</a:t>
            </a:r>
            <a:r>
              <a:rPr lang="it-IT" sz="18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it-IT" sz="18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marL="381000" indent="-381000" eaLnBrk="1" hangingPunct="1">
              <a:lnSpc>
                <a:spcPct val="85000"/>
              </a:lnSpc>
              <a:spcAft>
                <a:spcPct val="4000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rileva situazioni di povertà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risorse, 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promuove risposte a bisogni disattesi;</a:t>
            </a:r>
            <a:endParaRPr lang="it-IT" sz="2000" b="1" dirty="0" smtClean="0">
              <a:solidFill>
                <a:schemeClr val="accent1"/>
              </a:solidFill>
              <a:latin typeface="Tahoma" pitchFamily="34" charset="0"/>
            </a:endParaRPr>
          </a:p>
          <a:p>
            <a:pPr marL="381000" indent="-381000" eaLnBrk="1" hangingPunct="1">
              <a:lnSpc>
                <a:spcPct val="85000"/>
              </a:lnSpc>
              <a:spcBef>
                <a:spcPct val="10000"/>
              </a:spcBef>
              <a:spcAft>
                <a:spcPct val="4000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dialoga</a:t>
            </a:r>
            <a:r>
              <a:rPr lang="it-IT" sz="2000" b="1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 gli Uffici delle pubbliche istituzioni;</a:t>
            </a:r>
          </a:p>
          <a:p>
            <a:pPr marL="381000" indent="-381000" eaLnBrk="1" hangingPunct="1">
              <a:lnSpc>
                <a:spcPct val="85000"/>
              </a:lnSpc>
              <a:spcBef>
                <a:spcPct val="10000"/>
              </a:spcBef>
              <a:spcAft>
                <a:spcPct val="4000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è presente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nei tavoli dove si progettano le politiche sociali e si redigono i piani sociali di zona;</a:t>
            </a:r>
          </a:p>
          <a:p>
            <a:pPr marL="381000" indent="-381000" eaLnBrk="1" hangingPunct="1">
              <a:lnSpc>
                <a:spcPct val="85000"/>
              </a:lnSpc>
              <a:spcBef>
                <a:spcPct val="10000"/>
              </a:spcBef>
              <a:spcAft>
                <a:spcPct val="4000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promuove azioni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 animare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alla testimonianza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l’intero</a:t>
            </a:r>
            <a:r>
              <a:rPr lang="it-IT" sz="20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territorio;</a:t>
            </a:r>
          </a:p>
          <a:p>
            <a:pPr marL="381000" indent="-381000"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cura un’azione di rete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 le associazioni caritative e di volontariato;</a:t>
            </a:r>
          </a:p>
          <a:p>
            <a:pPr marL="381000" indent="-381000" eaLnBrk="1" hangingPunct="1">
              <a:lnSpc>
                <a:spcPct val="20000"/>
              </a:lnSpc>
              <a:spcBef>
                <a:spcPct val="10000"/>
              </a:spcBef>
              <a:buFontTx/>
              <a:buNone/>
              <a:defRPr/>
            </a:pPr>
            <a:endParaRPr lang="it-IT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81000" indent="-381000"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svolge,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 momento opportuno,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un’azione di denuncia</a:t>
            </a:r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 situazioni di ingiustizia e abbandono.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it-IT" sz="1800" b="1" i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5059" name="Segnaposto numero diapositiva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F44E1A-9C5E-4F83-9CFB-91B8C2CE2A2A}" type="slidenum">
              <a:rPr lang="it-IT" altLang="it-IT" sz="1400">
                <a:latin typeface="Times New Roman" pitchFamily="18" charset="0"/>
                <a:cs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0425" name="Picture 9" descr="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r="59412"/>
          <a:stretch>
            <a:fillRect/>
          </a:stretch>
        </p:blipFill>
        <p:spPr bwMode="auto">
          <a:xfrm>
            <a:off x="7451725" y="692150"/>
            <a:ext cx="1692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Logo C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60663"/>
            <a:ext cx="36004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OFF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555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OFF0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22320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OFF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22" y="4797425"/>
            <a:ext cx="1394703" cy="17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6552778" cy="4046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U n  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anose="02020904090505020303" pitchFamily="18" charset="0"/>
              </a:rPr>
              <a:t>m e t o d o</a:t>
            </a:r>
            <a:r>
              <a:rPr lang="it-IT" sz="2800" b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  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anose="02020904090505020303" pitchFamily="18" charset="0"/>
              </a:rPr>
              <a:t>p e r   u n a   f i n a l i t à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-30088" y="188640"/>
            <a:ext cx="9066584" cy="685338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ascoltare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insieme all’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osservare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al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discernere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costituisce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la Caritas si è dato, per essere in grado di: 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entrare in relazione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conoscere persone, realtà e situazioni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progettare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promuovere 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realizzare</a:t>
            </a:r>
            <a:r>
              <a:rPr lang="it-IT" sz="2200" b="1" dirty="0" smtClean="0">
                <a:solidFill>
                  <a:srgbClr val="002060"/>
                </a:solidFill>
              </a:rPr>
              <a:t> 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interventi pastoralmente appropriati,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vista di una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finalità: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u="sng" dirty="0" smtClean="0">
                <a:solidFill>
                  <a:srgbClr val="00B050"/>
                </a:solidFill>
              </a:rPr>
              <a:t>le persone in difficoltà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rispondendo ai loro bisogni e riabilitandole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u="sng" dirty="0" smtClean="0">
                <a:solidFill>
                  <a:srgbClr val="00B050"/>
                </a:solidFill>
              </a:rPr>
              <a:t>la comunità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informandola, coinvolgendola nelle risposte da dare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sz="2200" b="1" u="sng" dirty="0" smtClean="0">
                <a:solidFill>
                  <a:srgbClr val="00B050"/>
                </a:solidFill>
              </a:rPr>
              <a:t>il territorio</a:t>
            </a:r>
            <a:r>
              <a:rPr lang="it-IT" sz="2200" b="1" dirty="0" smtClean="0">
                <a:solidFill>
                  <a:srgbClr val="002060"/>
                </a:solidFill>
              </a:rPr>
              <a:t>, 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entrando in relazione con i vari soggetti che lo 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abitano</a:t>
            </a: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</a:p>
        </p:txBody>
      </p:sp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BC4A09-802A-4542-8D4F-87CF78E48493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33861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CC05F-CC91-495A-A94F-89DA07F6ADDA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922" y="0"/>
            <a:ext cx="3501802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 PARROCCHIA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5856" y="1"/>
            <a:ext cx="5868144" cy="67056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50000"/>
              </a:lnSpc>
              <a:spcAft>
                <a:spcPct val="35000"/>
              </a:spcAft>
              <a:buFontTx/>
              <a:buNone/>
              <a:defRPr/>
            </a:pPr>
            <a:endParaRPr lang="it-IT" sz="2000" dirty="0" smtClean="0"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Caritas parrocchiale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cuore che vede sul territorio, 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utilizza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 con progettualità</a:t>
            </a:r>
            <a:r>
              <a:rPr lang="it-IT" sz="20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dirty="0" smtClean="0">
                <a:latin typeface="Tahoma" pitchFamily="34" charset="0"/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 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metodo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ascoltare, osservare, discernere,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promuove</a:t>
            </a:r>
            <a:r>
              <a:rPr lang="it-IT" sz="20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azioni</a:t>
            </a:r>
            <a:r>
              <a:rPr lang="it-IT" sz="20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latin typeface="Tahoma" pitchFamily="34" charset="0"/>
              </a:rPr>
              <a:t>e </a:t>
            </a: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percorsi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i="1" dirty="0" smtClean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animare e formare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defRPr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attua</a:t>
            </a:r>
            <a:r>
              <a:rPr lang="it-IT" sz="20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rgbClr val="FFFF00"/>
                </a:solidFill>
                <a:latin typeface="Tahoma" pitchFamily="34" charset="0"/>
              </a:rPr>
              <a:t>la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testimonianza della carità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dentro la comunità stessa e sul territorio, 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  	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proponendo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latin typeface="Tahoma" pitchFamily="34" charset="0"/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stili di vita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improntati a sobrietà,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l’accoglienza solidale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l’apertura alla diversità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relazione gratuita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dirty="0" smtClean="0">
                <a:latin typeface="Tahoma" pitchFamily="34" charset="0"/>
              </a:rPr>
              <a:t>   	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puntando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 una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comunità TUTTA capace di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annunciare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celebrare</a:t>
            </a:r>
            <a:r>
              <a:rPr lang="it-IT" sz="2000" dirty="0" smtClean="0">
                <a:latin typeface="Tahoma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testimoniare</a:t>
            </a:r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il Vangelo 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 parole e segni credibili.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it-IT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2772" name="Picture 4" descr="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554" y="2060848"/>
            <a:ext cx="3071083" cy="3239814"/>
          </a:xfrm>
        </p:spPr>
      </p:pic>
      <p:sp>
        <p:nvSpPr>
          <p:cNvPr id="46083" name="Segnaposto numero diapositiva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E56CB5-E2CA-4DA1-AB1B-CD987C23A8A3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 smtClean="0"/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2195736" y="194843"/>
            <a:ext cx="583225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Rimuovere 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gli alibi....!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3246" y="707173"/>
            <a:ext cx="9144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Oggi nessuno ha veramente bisogno...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Questa gente ci marcia... tornino a casa loro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Vadano a lavorare </a:t>
            </a:r>
            <a:r>
              <a:rPr lang="it-IT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 ma chi assumerebbe un ex…, uno zingaro... e per quale lavoro?)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Chiedano lavoro ai vari sportelli di orientamento al lavoro </a:t>
            </a:r>
            <a:r>
              <a:rPr lang="it-IT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(e quale lavoro di questi tempi?)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 attivino i Servizi Sociali per una erogazione una tantum...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 ho tempo, ho da pensare alle tante esigenze della mia famiglia…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 rimbocchino le maniche e facciano come abbiamo fatto noi…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3499"/>
            <a:ext cx="1101345" cy="7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57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"/>
            <a:ext cx="7848600" cy="6926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L’osservazione </a:t>
            </a:r>
            <a:r>
              <a:rPr lang="it-IT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in ambito Caritas</a:t>
            </a:r>
            <a:endParaRPr lang="it-IT" altLang="it-IT" sz="2800" dirty="0" smtClean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4075" y="548680"/>
            <a:ext cx="7019925" cy="6480719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1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Caritas diocesane hanno promosso anche gli</a:t>
            </a:r>
            <a:r>
              <a:rPr lang="it-IT" altLang="it-IT" sz="2200" dirty="0" smtClean="0"/>
              <a:t> </a:t>
            </a:r>
            <a:r>
              <a:rPr lang="it-IT" alt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Osservatori delle povertà e delle risorse,</a:t>
            </a:r>
            <a:r>
              <a:rPr lang="it-IT" altLang="it-IT" sz="2200" dirty="0" smtClean="0"/>
              <a:t> </a:t>
            </a:r>
            <a:r>
              <a:rPr lang="it-IT" altLang="it-IT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lo scopo di: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fornire alle comunità locali</a:t>
            </a:r>
            <a:r>
              <a:rPr lang="it-IT" altLang="it-IT" sz="2000" b="1" dirty="0" smtClean="0"/>
              <a:t> </a:t>
            </a:r>
            <a:r>
              <a:rPr lang="it-IT" alt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 informazioni necessarie</a:t>
            </a:r>
            <a:r>
              <a:rPr lang="it-IT" altLang="it-IT" sz="2000" b="1" dirty="0" smtClean="0"/>
              <a:t> </a:t>
            </a:r>
            <a:r>
              <a:rPr lang="it-IT" alt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 la programmazione socio-pastorale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promuovere servizi segno, in risposta ai bisogni individuati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coinvolgere singoli e comunità nelle molteplici forme di prossimità.</a:t>
            </a:r>
          </a:p>
        </p:txBody>
      </p:sp>
      <p:sp>
        <p:nvSpPr>
          <p:cNvPr id="5120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1B9568-2FD5-4E79-B305-3195A94D7B19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 smtClean="0"/>
          </a:p>
        </p:txBody>
      </p:sp>
      <p:pic>
        <p:nvPicPr>
          <p:cNvPr id="96260" name="Picture 4" descr="BUSNS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18002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mappa-itali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22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92" y="5068516"/>
            <a:ext cx="152421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729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8353425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Partire dall’ascolto</a:t>
            </a:r>
            <a:r>
              <a:rPr lang="it-IT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 per educare alla carità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9144000" cy="638132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altLang="it-IT" sz="2200" b="1" dirty="0" smtClean="0"/>
              <a:t>	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“metodo” assunto dalla Caritas in questi anni è fatto di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Ascolto, osservazione</a:t>
            </a:r>
            <a:r>
              <a:rPr lang="it-IT" alt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discernimento.</a:t>
            </a: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  <a:defRPr/>
            </a:pP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Conseguentemente, le Caritas diocesane hanno promosso i</a:t>
            </a:r>
            <a:r>
              <a:rPr lang="it-IT" alt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Centri di ascolto,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incontrare chi è nel bisogno,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ascoltare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progettare conseguenti azioni di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sostegno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accompagnamento,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coinvolgendo singoli soggetti e comunità.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E’ un’occasione formidabile perché,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entrando in contatto con chi sperimenta situazioni di povertà,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persone e le comunità si possano educare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 esprimere in modo progettuale prossimità, condivisione e vicinanza. </a:t>
            </a:r>
          </a:p>
        </p:txBody>
      </p:sp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3EA0D5-56E3-4177-944B-4867C9E5F2FA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26098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Animazione pastorale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8681"/>
            <a:ext cx="8641208" cy="630932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2957513" algn="l"/>
              </a:tabLst>
              <a:defRPr/>
            </a:pPr>
            <a:endParaRPr lang="it-IT" sz="1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Accompagnare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in difficoltà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recuperare fiducia in sé, negli altri, nelle istituzioni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ritrovare la propria dignità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compiere un cammino di riabilitazione.</a:t>
            </a:r>
          </a:p>
          <a:p>
            <a:pPr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Sensibilizzare, animare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it-IT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educare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singolo cittadino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la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comunità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non sottovalutare, approssimare e semplificare i problemi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essere attenti ed accoglienti nei confronti di chi è in difficoltà sul territorio e altrove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scoprire risorse, a costruire una rete di fattiva mobilitazione del singolo, della comunità, delle istituzioni, in risposta ai bisogni ascoltati.</a:t>
            </a:r>
          </a:p>
          <a:p>
            <a:pPr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di relazioni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ricche di attenzioni, di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legami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fraternità e comunione.</a:t>
            </a:r>
          </a:p>
          <a:p>
            <a:pPr lvl="1"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endParaRPr lang="it-IT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tabLst>
                <a:tab pos="2957513" algn="l"/>
              </a:tabLst>
              <a:defRPr/>
            </a:pPr>
            <a:endParaRPr lang="it-IT" sz="2400" dirty="0" smtClean="0"/>
          </a:p>
        </p:txBody>
      </p:sp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844875-16B4-474A-9652-81EACC13BF6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17409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F351A1-15A0-431D-BB84-E524E011C4CA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23664" y="5323"/>
            <a:ext cx="9144000" cy="543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      Sviluppa</a:t>
            </a:r>
            <a:r>
              <a:rPr lang="it-IT" sz="2400" b="1" dirty="0" smtClean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Franklin Gothic Demi" pitchFamily="34" charset="0"/>
              </a:rPr>
              <a:t>una “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nuova fantasia della carità”</a:t>
            </a:r>
            <a:r>
              <a:rPr lang="it-IT" sz="2400" b="1" dirty="0">
                <a:solidFill>
                  <a:srgbClr val="FF0000"/>
                </a:solidFill>
                <a:latin typeface="Franklin Gothic Demi" pitchFamily="34" charset="0"/>
              </a:rPr>
              <a:t>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con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stile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evangelico</a:t>
            </a:r>
            <a:endParaRPr lang="it-IT" sz="24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504" y="377280"/>
            <a:ext cx="9012832" cy="64807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200" b="1" dirty="0" smtClean="0">
                <a:solidFill>
                  <a:schemeClr val="accent1"/>
                </a:solidFill>
              </a:rPr>
              <a:t>Promuove </a:t>
            </a:r>
            <a:r>
              <a:rPr lang="it-IT" sz="2200" b="1" dirty="0">
                <a:solidFill>
                  <a:srgbClr val="FFFF00"/>
                </a:solidFill>
              </a:rPr>
              <a:t>la capacità di </a:t>
            </a:r>
            <a:r>
              <a:rPr lang="it-IT" sz="2200" b="1" dirty="0" smtClean="0">
                <a:solidFill>
                  <a:srgbClr val="FFFF00"/>
                </a:solidFill>
              </a:rPr>
              <a:t>farsi </a:t>
            </a:r>
            <a:r>
              <a:rPr lang="it-IT" sz="2200" b="1" dirty="0">
                <a:solidFill>
                  <a:srgbClr val="FFFF00"/>
                </a:solidFill>
              </a:rPr>
              <a:t>solidali con chi soffre, </a:t>
            </a:r>
            <a:r>
              <a:rPr lang="it-IT" sz="2200" dirty="0">
                <a:solidFill>
                  <a:srgbClr val="FFFF00"/>
                </a:solidFill>
              </a:rPr>
              <a:t>perché l’aiuto sia</a:t>
            </a:r>
            <a:r>
              <a:rPr lang="it-IT" sz="2200" dirty="0"/>
              <a:t> </a:t>
            </a:r>
            <a:r>
              <a:rPr lang="it-IT" sz="2200" b="1" dirty="0" smtClean="0">
                <a:solidFill>
                  <a:schemeClr val="accent1"/>
                </a:solidFill>
              </a:rPr>
              <a:t>fraterno </a:t>
            </a:r>
            <a:r>
              <a:rPr lang="it-IT" sz="2200" b="1" dirty="0">
                <a:solidFill>
                  <a:schemeClr val="accent1"/>
                </a:solidFill>
              </a:rPr>
              <a:t>condivisione</a:t>
            </a:r>
            <a:r>
              <a:rPr lang="it-IT" sz="2200" b="1" dirty="0">
                <a:solidFill>
                  <a:srgbClr val="FFFF00"/>
                </a:solidFill>
              </a:rPr>
              <a:t>, </a:t>
            </a:r>
            <a:r>
              <a:rPr lang="it-IT" sz="2200" dirty="0">
                <a:solidFill>
                  <a:srgbClr val="FFFF00"/>
                </a:solidFill>
              </a:rPr>
              <a:t>non obolo umiliante,</a:t>
            </a:r>
            <a:r>
              <a:rPr lang="it-IT" sz="2200" b="1" dirty="0">
                <a:solidFill>
                  <a:srgbClr val="FFFF00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creando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b="1" dirty="0">
                <a:solidFill>
                  <a:schemeClr val="accent1"/>
                </a:solidFill>
              </a:rPr>
              <a:t>una rete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di supporto</a:t>
            </a:r>
            <a:r>
              <a:rPr lang="it-IT" sz="2200" dirty="0" smtClean="0">
                <a:solidFill>
                  <a:srgbClr val="FFFF00"/>
                </a:solidFill>
              </a:rPr>
              <a:t>.</a:t>
            </a:r>
            <a:endParaRPr lang="it-IT" sz="22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200" b="1" dirty="0">
                <a:solidFill>
                  <a:schemeClr val="accent1"/>
                </a:solidFill>
              </a:rPr>
              <a:t>Opera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perché i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>
                <a:solidFill>
                  <a:schemeClr val="accent1"/>
                </a:solidFill>
              </a:rPr>
              <a:t>poveri</a:t>
            </a:r>
            <a:r>
              <a:rPr lang="it-IT" sz="2200" dirty="0"/>
              <a:t> </a:t>
            </a:r>
            <a:r>
              <a:rPr lang="it-IT" sz="2200" dirty="0">
                <a:solidFill>
                  <a:srgbClr val="FFFF00"/>
                </a:solidFill>
              </a:rPr>
              <a:t>si sentano in ogni comunità </a:t>
            </a:r>
            <a:r>
              <a:rPr lang="it-IT" sz="2200" dirty="0" smtClean="0">
                <a:solidFill>
                  <a:srgbClr val="FFFF00"/>
                </a:solidFill>
              </a:rPr>
              <a:t>come</a:t>
            </a:r>
            <a:r>
              <a:rPr lang="it-IT" sz="2200" dirty="0" smtClean="0"/>
              <a:t> </a:t>
            </a:r>
            <a:r>
              <a:rPr lang="en-US" sz="2200" b="1" dirty="0">
                <a:solidFill>
                  <a:schemeClr val="accent1"/>
                </a:solidFill>
                <a:cs typeface="Times New Roman" pitchFamily="18" charset="0"/>
              </a:rPr>
              <a:t>«a casa </a:t>
            </a:r>
            <a:r>
              <a:rPr lang="en-US" sz="2200" b="1" dirty="0" err="1">
                <a:solidFill>
                  <a:schemeClr val="accent1"/>
                </a:solidFill>
                <a:cs typeface="Times New Roman" pitchFamily="18" charset="0"/>
              </a:rPr>
              <a:t>loro</a:t>
            </a:r>
            <a:r>
              <a:rPr lang="en-US" sz="2200" b="1" dirty="0">
                <a:solidFill>
                  <a:schemeClr val="accent1"/>
                </a:solidFill>
                <a:cs typeface="Times New Roman" pitchFamily="18" charset="0"/>
              </a:rPr>
              <a:t>».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cs typeface="Times New Roman" pitchFamily="18" charset="0"/>
              </a:rPr>
              <a:t>Propone</a:t>
            </a:r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200" dirty="0">
                <a:solidFill>
                  <a:srgbClr val="FFFF00"/>
                </a:solidFill>
                <a:cs typeface="Times New Roman" pitchFamily="18" charset="0"/>
              </a:rPr>
              <a:t>di impegnarsi per il</a:t>
            </a:r>
            <a:r>
              <a:rPr lang="it-IT" sz="2200" dirty="0">
                <a:cs typeface="Times New Roman" pitchFamily="18" charset="0"/>
              </a:rPr>
              <a:t> 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rispetto della vita</a:t>
            </a:r>
            <a:r>
              <a:rPr lang="it-IT" sz="2200" dirty="0">
                <a:cs typeface="Times New Roman" pitchFamily="18" charset="0"/>
              </a:rPr>
              <a:t> </a:t>
            </a:r>
            <a:r>
              <a:rPr lang="it-IT" sz="2200" dirty="0">
                <a:solidFill>
                  <a:srgbClr val="FFFF00"/>
                </a:solidFill>
                <a:cs typeface="Times New Roman" pitchFamily="18" charset="0"/>
              </a:rPr>
              <a:t>di ciascun essere umano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Presenta</a:t>
            </a:r>
            <a:r>
              <a:rPr lang="it-IT" sz="2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200" dirty="0">
                <a:solidFill>
                  <a:srgbClr val="FFFF00"/>
                </a:solidFill>
                <a:cs typeface="Times New Roman" pitchFamily="18" charset="0"/>
              </a:rPr>
              <a:t>una</a:t>
            </a:r>
            <a:r>
              <a:rPr lang="it-IT" sz="2200" dirty="0">
                <a:cs typeface="Times New Roman" pitchFamily="18" charset="0"/>
              </a:rPr>
              <a:t> 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carità</a:t>
            </a:r>
            <a:r>
              <a:rPr lang="it-IT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it-IT" sz="2200" dirty="0">
                <a:solidFill>
                  <a:srgbClr val="FFFF00"/>
                </a:solidFill>
                <a:cs typeface="Times New Roman" pitchFamily="18" charset="0"/>
              </a:rPr>
              <a:t>che si fa</a:t>
            </a:r>
            <a:r>
              <a:rPr lang="it-IT" sz="2200" dirty="0">
                <a:cs typeface="Times New Roman" pitchFamily="18" charset="0"/>
              </a:rPr>
              <a:t> 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servizio alla cultura</a:t>
            </a:r>
            <a:r>
              <a:rPr lang="it-IT" sz="2200" dirty="0">
                <a:solidFill>
                  <a:schemeClr val="accent1"/>
                </a:solidFill>
                <a:cs typeface="Times New Roman" pitchFamily="18" charset="0"/>
              </a:rPr>
              <a:t>, alla 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politica</a:t>
            </a:r>
            <a:r>
              <a:rPr lang="it-IT" sz="2200" dirty="0">
                <a:solidFill>
                  <a:schemeClr val="accent1"/>
                </a:solidFill>
                <a:cs typeface="Times New Roman" pitchFamily="18" charset="0"/>
              </a:rPr>
              <a:t>, all’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economia</a:t>
            </a:r>
            <a:r>
              <a:rPr lang="it-IT" sz="2200" dirty="0">
                <a:solidFill>
                  <a:schemeClr val="accent1"/>
                </a:solidFill>
                <a:cs typeface="Times New Roman" pitchFamily="18" charset="0"/>
              </a:rPr>
              <a:t>, alla </a:t>
            </a:r>
            <a:r>
              <a:rPr lang="it-IT" sz="2200" b="1" dirty="0">
                <a:solidFill>
                  <a:schemeClr val="accent1"/>
                </a:solidFill>
                <a:cs typeface="Times New Roman" pitchFamily="18" charset="0"/>
              </a:rPr>
              <a:t>famiglia</a:t>
            </a:r>
            <a:r>
              <a:rPr lang="it-IT" sz="2200" dirty="0">
                <a:solidFill>
                  <a:srgbClr val="FFFF00"/>
                </a:solidFill>
                <a:cs typeface="Times New Roman" pitchFamily="18" charset="0"/>
              </a:rPr>
              <a:t>, perché vengano rispettati i principi dai quali dipende il destino della persona.</a:t>
            </a:r>
            <a:endParaRPr lang="it-IT" sz="22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200" b="1" dirty="0">
                <a:solidFill>
                  <a:schemeClr val="accent1"/>
                </a:solidFill>
              </a:rPr>
              <a:t>Rifugge</a:t>
            </a:r>
            <a:r>
              <a:rPr lang="it-IT" sz="2200" b="1" dirty="0">
                <a:solidFill>
                  <a:srgbClr val="CC3300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dalla tentazione di</a:t>
            </a:r>
            <a:r>
              <a:rPr lang="it-IT" sz="2200" dirty="0"/>
              <a:t> </a:t>
            </a:r>
            <a:r>
              <a:rPr lang="it-IT" sz="2200" b="1" dirty="0">
                <a:solidFill>
                  <a:schemeClr val="accent1"/>
                </a:solidFill>
              </a:rPr>
              <a:t>ridurre le comunità cristiane ad agenzie sociali.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200" b="1" dirty="0">
                <a:solidFill>
                  <a:schemeClr val="accent1"/>
                </a:solidFill>
              </a:rPr>
              <a:t>Rifiuta una spiritualità intimistica e individualistica.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200" b="1" dirty="0">
                <a:solidFill>
                  <a:schemeClr val="accent1"/>
                </a:solidFill>
              </a:rPr>
              <a:t>Favorisce la</a:t>
            </a:r>
            <a:r>
              <a:rPr lang="it-IT" sz="2200" dirty="0">
                <a:solidFill>
                  <a:schemeClr val="accent1"/>
                </a:solidFill>
              </a:rPr>
              <a:t> </a:t>
            </a:r>
            <a:r>
              <a:rPr lang="it-IT" sz="2200" b="1" dirty="0">
                <a:solidFill>
                  <a:schemeClr val="accent1"/>
                </a:solidFill>
              </a:rPr>
              <a:t>responsabilizzazione: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i="1" dirty="0">
                <a:solidFill>
                  <a:srgbClr val="FFFF00"/>
                </a:solidFill>
              </a:rPr>
              <a:t>“io ti do, ma tu fai la tua parte”</a:t>
            </a:r>
            <a:endParaRPr lang="it-IT" sz="22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200" b="1" dirty="0">
                <a:solidFill>
                  <a:schemeClr val="accent1"/>
                </a:solidFill>
              </a:rPr>
              <a:t>Sollecita a diventare fermento vitale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in un contesto adagiato nel proprio benessere.</a:t>
            </a:r>
          </a:p>
        </p:txBody>
      </p:sp>
    </p:spTree>
    <p:extLst>
      <p:ext uri="{BB962C8B-B14F-4D97-AF65-F5344CB8AC3E}">
        <p14:creationId xmlns:p14="http://schemas.microsoft.com/office/powerpoint/2010/main" val="4013644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82641" y="1052736"/>
            <a:ext cx="39335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BUON</a:t>
            </a:r>
            <a:b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LAVORO !!!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4766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Un metodo pastorale secondo lo stile di Dio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9144000" cy="6092502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 dall’Antico Testamento,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 stile di Dio </a:t>
            </a: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rivelato a Mosè sul Sinai e attuato nel rapporto con gli uomini, è un metodo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ascolto,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            osservazione,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                                           discernimento</a:t>
            </a: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                            per un conseguente intervento.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it-IT" sz="24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 udito </a:t>
            </a: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grido del  mio popolo (Es 3, 7)</a:t>
            </a:r>
          </a:p>
          <a:p>
            <a:pPr marL="457200" lvl="1" indent="0" eaLnBrk="1" hangingPunct="1">
              <a:lnSpc>
                <a:spcPct val="150000"/>
              </a:lnSpc>
              <a:buNone/>
              <a:defRPr/>
            </a:pPr>
            <a:endParaRPr lang="it-IT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it-IT" sz="24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 osservato </a:t>
            </a: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sua miseria” (ES 3, 7)</a:t>
            </a:r>
          </a:p>
          <a:p>
            <a:pPr marL="457200" lvl="1" indent="0" eaLnBrk="1" hangingPunct="1">
              <a:lnSpc>
                <a:spcPct val="150000"/>
              </a:lnSpc>
              <a:buNone/>
              <a:defRPr/>
            </a:pPr>
            <a:endParaRPr lang="it-IT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it-IT" sz="24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Sono sceso </a:t>
            </a:r>
            <a:r>
              <a:rPr lang="it-IT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liberarlo… (Es 3, 8)</a:t>
            </a:r>
          </a:p>
        </p:txBody>
      </p:sp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C17EAB-12BF-4F44-8738-5836813DA71D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33882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9" y="620688"/>
            <a:ext cx="9323388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Un metodo secondo l’icona del buon samaritano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785"/>
            <a:ext cx="8964612" cy="5373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parabola del buon samaritano (Lc 10, 30ss), ci presenta il metodo pastorale in quattro fasi che la Caritas ha fatto proprio.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fatto</a:t>
            </a:r>
            <a:r>
              <a:rPr lang="it-IT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constatazione del fatto</a:t>
            </a:r>
            <a:r>
              <a:rPr lang="it-IT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prendersi cura</a:t>
            </a:r>
            <a:endParaRPr lang="it-IT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coinvolgimento della comunità</a:t>
            </a:r>
            <a:endParaRPr lang="it-IT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La conclusione di Gesù: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“Va e anche tu fa’ lo stesso”</a:t>
            </a:r>
          </a:p>
        </p:txBody>
      </p:sp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5A30E8-A376-4CC5-9865-93F312CCB12B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smtClean="0"/>
          </a:p>
        </p:txBody>
      </p:sp>
      <p:pic>
        <p:nvPicPr>
          <p:cNvPr id="40965" name="Picture 5" descr="Buon samarit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65388"/>
            <a:ext cx="28432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0"/>
            <a:ext cx="1584176" cy="504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Il fatto…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764704"/>
            <a:ext cx="8964487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“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uomo scendeva da Gerusalemme a Gerico e incappò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nei briganti…”</a:t>
            </a:r>
          </a:p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ciò che capita, ciò che accade;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l’emergenza che irrompe nel  quotidiano che mi interpella: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senza dimora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tossico dipendente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donna messa sul marciapiede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famiglia con dissesto economico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anziano abbandonato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uno straniero in cerca di lavoro e di alloggio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 minori abbandonati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alluvione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guerra   …………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A84B5B-6C2A-48E8-88D4-7FF2E9724997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94" y="9346"/>
            <a:ext cx="7772400" cy="57626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La constatazione del fatto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4" y="620689"/>
            <a:ext cx="8893175" cy="62373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“Un Samaritano, che era in viaggio, passandogli accanto lo vide e ne ebbe compassione”.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i="1" dirty="0" smtClean="0">
                <a:solidFill>
                  <a:srgbClr val="000099"/>
                </a:solidFill>
              </a:rPr>
              <a:t>	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la capacità di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accorgersi</a:t>
            </a:r>
            <a:r>
              <a:rPr lang="it-IT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fatto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dentro la quotidianità e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it-IT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farsi interpellare da esso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 cogliere che: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 riguarda                        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cerco di capire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 stabilisco una relazione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entro in sintonia (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-passione)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sento che mi appartiene</a:t>
            </a:r>
          </a:p>
          <a:p>
            <a:pPr algn="just" eaLnBrk="1" hangingPunct="1">
              <a:defRPr/>
            </a:pPr>
            <a:endParaRPr lang="it-IT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772355"/>
            <a:ext cx="2298301" cy="28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Le abilità dell’operatore/animatore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764705"/>
            <a:ext cx="7632848" cy="5544615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Fare il primo passo</a:t>
            </a:r>
            <a:r>
              <a:rPr lang="it-IT" sz="2400" dirty="0" smtClean="0"/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 entrare in relazione con la persona, dopo esserci accorti di chi ci sta accanto.</a:t>
            </a:r>
            <a:r>
              <a:rPr lang="it-IT" sz="2400" dirty="0" smtClean="0"/>
              <a:t>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Uscire dalle nostre vedute,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 nostri schemi, dai nostri bisogni, dalle nostre sicurezze e renderci conto...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Avere disponibilità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fare spazio all’altro e alla realtà che ci sta attorno, cogliendo ciò che sta oltre.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Fermarsi</a:t>
            </a:r>
            <a:r>
              <a:rPr lang="it-I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lasciarsi “ferire” dalle vicende che accadono, dalla vita che ci viene raccontata.</a:t>
            </a:r>
            <a:r>
              <a:rPr lang="it-I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Assumere uno stile, un atteggiamento,</a:t>
            </a:r>
            <a:r>
              <a:rPr lang="it-IT" sz="2400" dirty="0" smtClean="0">
                <a:solidFill>
                  <a:srgbClr val="660033"/>
                </a:solidFill>
              </a:rPr>
              <a:t> </a:t>
            </a:r>
            <a:r>
              <a:rPr lang="it-IT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farsi carico di presenze, silenzi, privazioni, aspirazioni, drammi, presenti sul territorio.</a:t>
            </a:r>
            <a:r>
              <a:rPr lang="it-IT" sz="2400" b="1" dirty="0" smtClean="0">
                <a:solidFill>
                  <a:srgbClr val="660033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sz="24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it-IT" sz="2400" dirty="0" smtClean="0"/>
          </a:p>
          <a:p>
            <a:pPr eaLnBrk="1" hangingPunct="1">
              <a:defRPr/>
            </a:pPr>
            <a:endParaRPr lang="it-IT" sz="2800" dirty="0" smtClean="0"/>
          </a:p>
        </p:txBody>
      </p:sp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7C5CB7-B7D0-4A74-8C36-AC34AD661B22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566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504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Il prendersi cura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548681"/>
            <a:ext cx="8727380" cy="630932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lvl="2" indent="0" algn="just" eaLnBrk="1" hangingPunct="1">
              <a:buNone/>
              <a:defRPr/>
            </a:pPr>
            <a:r>
              <a:rPr lang="it-IT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“Gli si fece vicino, gli fasciò le ferite versandovi olio e vino; poi, caricatolo sul suo giumento, lo portò a una locanda e si prese cura di lui”.</a:t>
            </a:r>
            <a:endParaRPr lang="it-IT" sz="2000" i="1" dirty="0">
              <a:solidFill>
                <a:srgbClr val="7030A0"/>
              </a:solidFill>
            </a:endParaRPr>
          </a:p>
          <a:p>
            <a:pPr marL="0" lvl="2" indent="0" algn="just" eaLnBrk="1" hangingPunct="1">
              <a:buNone/>
              <a:defRPr/>
            </a:pPr>
            <a:endParaRPr lang="it-IT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2" indent="0" algn="just" eaLnBrk="1" hangingPunct="1">
              <a:buNone/>
              <a:defRPr/>
            </a:pPr>
            <a:r>
              <a:rPr lang="it-IT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tratta di saper</a:t>
            </a:r>
          </a:p>
          <a:p>
            <a:pPr marL="274638" lvl="2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togliere le distanze, superare </a:t>
            </a:r>
          </a:p>
          <a:p>
            <a:pPr marL="274638" lvl="1" eaLnBrk="1" hangingPunct="1">
              <a:lnSpc>
                <a:spcPct val="150000"/>
              </a:lnSpc>
              <a:buFontTx/>
              <a:buNone/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le barriere</a:t>
            </a:r>
          </a:p>
          <a:p>
            <a:pPr marL="274638" lvl="2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rompere l’isolamento</a:t>
            </a:r>
          </a:p>
          <a:p>
            <a:pPr marL="274638" lvl="2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sollevare e lenire</a:t>
            </a:r>
          </a:p>
          <a:p>
            <a:pPr marL="274638" lvl="2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scomodarsi</a:t>
            </a:r>
          </a:p>
          <a:p>
            <a:pPr marL="274638" lvl="2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sentirsi interpellato in prima </a:t>
            </a:r>
          </a:p>
          <a:p>
            <a:pPr marL="46038" lvl="2" indent="0" eaLnBrk="1" hangingPunct="1">
              <a:lnSpc>
                <a:spcPct val="150000"/>
              </a:lnSpc>
              <a:buNone/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persona.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it-IT" i="1" dirty="0" smtClean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24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2800" dirty="0" smtClean="0"/>
          </a:p>
        </p:txBody>
      </p:sp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C7AAE9-9EA0-4AC4-A92B-895208C0CAE5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smtClean="0"/>
          </a:p>
        </p:txBody>
      </p:sp>
      <p:pic>
        <p:nvPicPr>
          <p:cNvPr id="45062" name="Picture 6" descr="Samaritano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9235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9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09" y="14469"/>
            <a:ext cx="8675687" cy="5757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Le abilità dell’operatore/animatore</a:t>
            </a:r>
            <a:endParaRPr lang="it-IT" sz="2800" i="1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4704"/>
            <a:ext cx="8737727" cy="5864696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Apertura all’altro</a:t>
            </a:r>
            <a:r>
              <a:rPr lang="it-IT" sz="2000" dirty="0" smtClean="0">
                <a:solidFill>
                  <a:schemeClr val="tx1"/>
                </a:solidFill>
              </a:rPr>
              <a:t>, </a:t>
            </a:r>
            <a:r>
              <a:rPr lang="it-IT" sz="2000" b="1" dirty="0" smtClean="0">
                <a:solidFill>
                  <a:srgbClr val="00B050"/>
                </a:solidFill>
              </a:rPr>
              <a:t>disponibilità a sintonizzare, ad ascoltare, a capire e a mettersi in discussione.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Rispetto </a:t>
            </a:r>
            <a:r>
              <a:rPr lang="it-IT" sz="2000" dirty="0" smtClean="0">
                <a:solidFill>
                  <a:schemeClr val="tx1"/>
                </a:solidFill>
              </a:rPr>
              <a:t>e </a:t>
            </a:r>
            <a:r>
              <a:rPr lang="it-IT" sz="2000" b="1" dirty="0" smtClean="0">
                <a:solidFill>
                  <a:schemeClr val="tx1"/>
                </a:solidFill>
              </a:rPr>
              <a:t>discrezione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della sfera privata, del vissuto spesso frantumato di chi si incontra.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Libertà dal giudizio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dal pregiudizio</a:t>
            </a:r>
            <a:r>
              <a:rPr lang="it-IT" sz="2000" dirty="0" smtClean="0">
                <a:solidFill>
                  <a:srgbClr val="FFFF00"/>
                </a:solidFill>
              </a:rPr>
              <a:t>,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capacità di empatia, di cogliere la sostanza e ciò che c’è di positivo e di sofferto nella persona e nel suo vissuto.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Onestà di atteggiamento</a:t>
            </a:r>
            <a:r>
              <a:rPr lang="it-IT" sz="2000" dirty="0" smtClean="0">
                <a:solidFill>
                  <a:srgbClr val="FFFF00"/>
                </a:solidFill>
              </a:rPr>
              <a:t>,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consapevoli di non avere risposte e soluzioni per ogni persona e ogni situazione, ma offrendo sempre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comprensione e capacità di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compartecipazione</a:t>
            </a:r>
            <a:r>
              <a:rPr lang="it-IT" sz="2000" dirty="0" smtClean="0">
                <a:solidFill>
                  <a:srgbClr val="00B050"/>
                </a:solidFill>
              </a:rPr>
              <a:t>.  </a:t>
            </a:r>
          </a:p>
        </p:txBody>
      </p:sp>
      <p:sp>
        <p:nvSpPr>
          <p:cNvPr id="389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3547E4-A981-43ED-9C75-3543BEA78532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42846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rmacia">
  <a:themeElements>
    <a:clrScheme name="Farmaci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i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465</TotalTime>
  <Words>1406</Words>
  <Application>Microsoft Office PowerPoint</Application>
  <PresentationFormat>Presentazione su schermo (4:3)</PresentationFormat>
  <Paragraphs>263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27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26</vt:i4>
      </vt:variant>
    </vt:vector>
  </HeadingPairs>
  <TitlesOfParts>
    <vt:vector size="65" baseType="lpstr">
      <vt:lpstr>Microsoft JhengHei UI</vt:lpstr>
      <vt:lpstr>Arial</vt:lpstr>
      <vt:lpstr>Arial Black</vt:lpstr>
      <vt:lpstr>Book Antiqua</vt:lpstr>
      <vt:lpstr>Brush Script MT</vt:lpstr>
      <vt:lpstr>Calibri</vt:lpstr>
      <vt:lpstr>Candara</vt:lpstr>
      <vt:lpstr>Century Gothic</vt:lpstr>
      <vt:lpstr>Constantia</vt:lpstr>
      <vt:lpstr>Copperplate Gothic Bold</vt:lpstr>
      <vt:lpstr>Courier New</vt:lpstr>
      <vt:lpstr>Elephant</vt:lpstr>
      <vt:lpstr>Franklin Gothic Book</vt:lpstr>
      <vt:lpstr>Franklin Gothic Demi</vt:lpstr>
      <vt:lpstr>Franklin Gothic Demi Cond</vt:lpstr>
      <vt:lpstr>Franklin Gothic Medium</vt:lpstr>
      <vt:lpstr>Georgia</vt:lpstr>
      <vt:lpstr>Impact</vt:lpstr>
      <vt:lpstr>Rage Italic</vt:lpstr>
      <vt:lpstr>Symbol</vt:lpstr>
      <vt:lpstr>Tahoma</vt:lpstr>
      <vt:lpstr>Times New Roman</vt:lpstr>
      <vt:lpstr>Trebuchet MS</vt:lpstr>
      <vt:lpstr>Tunga</vt:lpstr>
      <vt:lpstr>Verdana</vt:lpstr>
      <vt:lpstr>Wingdings</vt:lpstr>
      <vt:lpstr>Wingdings 2</vt:lpstr>
      <vt:lpstr>Tema di Office</vt:lpstr>
      <vt:lpstr>Angoli</vt:lpstr>
      <vt:lpstr>NewsPrint</vt:lpstr>
      <vt:lpstr>Equinozio</vt:lpstr>
      <vt:lpstr>Farmacia</vt:lpstr>
      <vt:lpstr>Austin</vt:lpstr>
      <vt:lpstr>Elica</vt:lpstr>
      <vt:lpstr>Puntina da disegno</vt:lpstr>
      <vt:lpstr>Terra</vt:lpstr>
      <vt:lpstr>Tecnologia</vt:lpstr>
      <vt:lpstr>Onde</vt:lpstr>
      <vt:lpstr>Winter</vt:lpstr>
      <vt:lpstr>Presentazione standard di PowerPoint</vt:lpstr>
      <vt:lpstr>U n   m e t o d o   p e r   u n a   f i n a l i t à</vt:lpstr>
      <vt:lpstr>Un metodo pastorale secondo lo stile di Dio</vt:lpstr>
      <vt:lpstr>Un metodo secondo l’icona del buon samaritano</vt:lpstr>
      <vt:lpstr>Il fatto…</vt:lpstr>
      <vt:lpstr>La constatazione del fatto</vt:lpstr>
      <vt:lpstr>Le abilità dell’operatore/animatore</vt:lpstr>
      <vt:lpstr>Il prendersi cura</vt:lpstr>
      <vt:lpstr>Le abilità dell’operatore/animatore</vt:lpstr>
      <vt:lpstr>coinvolgimento comunità</vt:lpstr>
      <vt:lpstr>Necessità di strumentarsi per educare alla carità</vt:lpstr>
      <vt:lpstr>Le specificità della Caritas fissate nello Statuto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Strumenti, luoghi e modi “privilegiati”  del metodo Caritas.</vt:lpstr>
      <vt:lpstr>I N   D I O C E S I</vt:lpstr>
      <vt:lpstr>SUL TERRITORIO</vt:lpstr>
      <vt:lpstr>IN PARROCCHIA</vt:lpstr>
      <vt:lpstr>Presentazione standard di PowerPoint</vt:lpstr>
      <vt:lpstr>L’osservazione in ambito Caritas</vt:lpstr>
      <vt:lpstr>Partire dall’ascolto per educare alla carità</vt:lpstr>
      <vt:lpstr>Animazione pastorale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iannascoli</dc:creator>
  <cp:lastModifiedBy>DA0095</cp:lastModifiedBy>
  <cp:revision>52</cp:revision>
  <cp:lastPrinted>2015-01-28T07:50:36Z</cp:lastPrinted>
  <dcterms:created xsi:type="dcterms:W3CDTF">2013-11-01T10:44:24Z</dcterms:created>
  <dcterms:modified xsi:type="dcterms:W3CDTF">2023-01-11T10:03:08Z</dcterms:modified>
</cp:coreProperties>
</file>